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69" r:id="rId3"/>
    <p:sldId id="257" r:id="rId4"/>
    <p:sldId id="258" r:id="rId5"/>
    <p:sldId id="259" r:id="rId6"/>
    <p:sldId id="260" r:id="rId7"/>
    <p:sldId id="261" r:id="rId8"/>
    <p:sldId id="262" r:id="rId9"/>
    <p:sldId id="263" r:id="rId10"/>
    <p:sldId id="265" r:id="rId11"/>
    <p:sldId id="267" r:id="rId12"/>
    <p:sldId id="266" r:id="rId13"/>
    <p:sldId id="268"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45" autoAdjust="0"/>
    <p:restoredTop sz="97849" autoAdjust="0"/>
  </p:normalViewPr>
  <p:slideViewPr>
    <p:cSldViewPr>
      <p:cViewPr varScale="1">
        <p:scale>
          <a:sx n="71" d="100"/>
          <a:sy n="71" d="100"/>
        </p:scale>
        <p:origin x="-112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9A2FAE-FA48-450C-A3E3-EE904FAB48BA}" type="datetimeFigureOut">
              <a:rPr lang="en-US" smtClean="0"/>
              <a:pPr/>
              <a:t>5/7/2013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090117-06A0-4C1A-A451-562342FC7D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090117-06A0-4C1A-A451-562342FC7DF2}"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C0D50CD-9B81-48D5-918D-24049FD6D3A9}" type="datetime1">
              <a:rPr lang="en-US" smtClean="0"/>
              <a:pPr/>
              <a:t>5/7/2013</a:t>
            </a:fld>
            <a:endParaRPr lang="en-US"/>
          </a:p>
        </p:txBody>
      </p:sp>
      <p:sp>
        <p:nvSpPr>
          <p:cNvPr id="17" name="Footer Placeholder 16"/>
          <p:cNvSpPr>
            <a:spLocks noGrp="1"/>
          </p:cNvSpPr>
          <p:nvPr>
            <p:ph type="ftr" sz="quarter" idx="11"/>
          </p:nvPr>
        </p:nvSpPr>
        <p:spPr/>
        <p:txBody>
          <a:bodyPr/>
          <a:lstStyle/>
          <a:p>
            <a:r>
              <a:rPr lang="en-US" smtClean="0"/>
              <a:t>Mission India Theological Seminary, Nagpur (India)</a:t>
            </a:r>
            <a:endParaRPr lang="en-US"/>
          </a:p>
        </p:txBody>
      </p:sp>
      <p:sp>
        <p:nvSpPr>
          <p:cNvPr id="29" name="Slide Number Placeholder 28"/>
          <p:cNvSpPr>
            <a:spLocks noGrp="1"/>
          </p:cNvSpPr>
          <p:nvPr>
            <p:ph type="sldNum" sz="quarter" idx="12"/>
          </p:nvPr>
        </p:nvSpPr>
        <p:spPr/>
        <p:txBody>
          <a:bodyPr/>
          <a:lstStyle/>
          <a:p>
            <a:fld id="{D7C457FA-BDAF-44E6-BDB6-5AA9B051F09E}"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E082B9-A9DF-4524-BA67-70FB37E8B72A}" type="datetime1">
              <a:rPr lang="en-US" smtClean="0"/>
              <a:pPr/>
              <a:t>5/7/2013</a:t>
            </a:fld>
            <a:endParaRPr lang="en-US"/>
          </a:p>
        </p:txBody>
      </p:sp>
      <p:sp>
        <p:nvSpPr>
          <p:cNvPr id="5" name="Footer Placeholder 4"/>
          <p:cNvSpPr>
            <a:spLocks noGrp="1"/>
          </p:cNvSpPr>
          <p:nvPr>
            <p:ph type="ftr" sz="quarter" idx="11"/>
          </p:nvPr>
        </p:nvSpPr>
        <p:spPr/>
        <p:txBody>
          <a:bodyPr/>
          <a:lstStyle/>
          <a:p>
            <a:r>
              <a:rPr lang="en-US" smtClean="0"/>
              <a:t>Mission India Theological Seminary, Nagpur (India)</a:t>
            </a:r>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127761-DAE5-4167-A08E-FF987C4A8FD6}" type="datetime1">
              <a:rPr lang="en-US" smtClean="0"/>
              <a:pPr/>
              <a:t>5/7/2013</a:t>
            </a:fld>
            <a:endParaRPr lang="en-US"/>
          </a:p>
        </p:txBody>
      </p:sp>
      <p:sp>
        <p:nvSpPr>
          <p:cNvPr id="5" name="Footer Placeholder 4"/>
          <p:cNvSpPr>
            <a:spLocks noGrp="1"/>
          </p:cNvSpPr>
          <p:nvPr>
            <p:ph type="ftr" sz="quarter" idx="11"/>
          </p:nvPr>
        </p:nvSpPr>
        <p:spPr/>
        <p:txBody>
          <a:bodyPr/>
          <a:lstStyle/>
          <a:p>
            <a:r>
              <a:rPr lang="en-US" smtClean="0"/>
              <a:t>Mission India Theological Seminary, Nagpur (India)</a:t>
            </a:r>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55BB8-F34B-406C-B89D-0287C2415795}" type="datetime1">
              <a:rPr lang="en-US" smtClean="0"/>
              <a:pPr/>
              <a:t>5/7/2013</a:t>
            </a:fld>
            <a:endParaRPr lang="en-US"/>
          </a:p>
        </p:txBody>
      </p:sp>
      <p:sp>
        <p:nvSpPr>
          <p:cNvPr id="5" name="Footer Placeholder 4"/>
          <p:cNvSpPr>
            <a:spLocks noGrp="1"/>
          </p:cNvSpPr>
          <p:nvPr>
            <p:ph type="ftr" sz="quarter" idx="11"/>
          </p:nvPr>
        </p:nvSpPr>
        <p:spPr/>
        <p:txBody>
          <a:bodyPr/>
          <a:lstStyle/>
          <a:p>
            <a:r>
              <a:rPr lang="en-US" smtClean="0"/>
              <a:t>Mission India Theological Seminary, Nagpur (India)</a:t>
            </a:r>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B67360A-713E-4B58-92D6-04B6F5DD397B}" type="datetime1">
              <a:rPr lang="en-US" smtClean="0"/>
              <a:pPr/>
              <a:t>5/7/2013</a:t>
            </a:fld>
            <a:endParaRPr lang="en-US"/>
          </a:p>
        </p:txBody>
      </p:sp>
      <p:sp>
        <p:nvSpPr>
          <p:cNvPr id="5" name="Footer Placeholder 4"/>
          <p:cNvSpPr>
            <a:spLocks noGrp="1"/>
          </p:cNvSpPr>
          <p:nvPr>
            <p:ph type="ftr" sz="quarter" idx="11"/>
          </p:nvPr>
        </p:nvSpPr>
        <p:spPr/>
        <p:txBody>
          <a:bodyPr/>
          <a:lstStyle/>
          <a:p>
            <a:r>
              <a:rPr lang="en-US" smtClean="0"/>
              <a:t>Mission India Theological Seminary, Nagpur (India)</a:t>
            </a:r>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7C457FA-BDAF-44E6-BDB6-5AA9B051F0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BD289CD-B76F-4F17-9C3F-3C90DB18492F}" type="datetime1">
              <a:rPr lang="en-US" smtClean="0"/>
              <a:pPr/>
              <a:t>5/7/2013</a:t>
            </a:fld>
            <a:endParaRPr lang="en-US"/>
          </a:p>
        </p:txBody>
      </p:sp>
      <p:sp>
        <p:nvSpPr>
          <p:cNvPr id="6" name="Footer Placeholder 5"/>
          <p:cNvSpPr>
            <a:spLocks noGrp="1"/>
          </p:cNvSpPr>
          <p:nvPr>
            <p:ph type="ftr" sz="quarter" idx="11"/>
          </p:nvPr>
        </p:nvSpPr>
        <p:spPr/>
        <p:txBody>
          <a:bodyPr/>
          <a:lstStyle/>
          <a:p>
            <a:r>
              <a:rPr lang="en-US" smtClean="0"/>
              <a:t>Mission India Theological Seminary, Nagpur (India)</a:t>
            </a:r>
            <a:endParaRPr lang="en-US"/>
          </a:p>
        </p:txBody>
      </p:sp>
      <p:sp>
        <p:nvSpPr>
          <p:cNvPr id="7" name="Slide Number Placeholder 6"/>
          <p:cNvSpPr>
            <a:spLocks noGrp="1"/>
          </p:cNvSpPr>
          <p:nvPr>
            <p:ph type="sldNum" sz="quarter" idx="12"/>
          </p:nvPr>
        </p:nvSpPr>
        <p:spPr/>
        <p:txBody>
          <a:bodyPr/>
          <a:lstStyle/>
          <a:p>
            <a:fld id="{D7C457FA-BDAF-44E6-BDB6-5AA9B051F0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EC7487A-2862-45F2-B0C0-94FF02E6118F}" type="datetime1">
              <a:rPr lang="en-US" smtClean="0"/>
              <a:pPr/>
              <a:t>5/7/2013</a:t>
            </a:fld>
            <a:endParaRPr lang="en-US"/>
          </a:p>
        </p:txBody>
      </p:sp>
      <p:sp>
        <p:nvSpPr>
          <p:cNvPr id="8" name="Footer Placeholder 7"/>
          <p:cNvSpPr>
            <a:spLocks noGrp="1"/>
          </p:cNvSpPr>
          <p:nvPr>
            <p:ph type="ftr" sz="quarter" idx="11"/>
          </p:nvPr>
        </p:nvSpPr>
        <p:spPr/>
        <p:txBody>
          <a:bodyPr/>
          <a:lstStyle/>
          <a:p>
            <a:r>
              <a:rPr lang="en-US" smtClean="0"/>
              <a:t>Mission India Theological Seminary, Nagpur (India)</a:t>
            </a:r>
            <a:endParaRPr lang="en-US"/>
          </a:p>
        </p:txBody>
      </p:sp>
      <p:sp>
        <p:nvSpPr>
          <p:cNvPr id="9" name="Slide Number Placeholder 8"/>
          <p:cNvSpPr>
            <a:spLocks noGrp="1"/>
          </p:cNvSpPr>
          <p:nvPr>
            <p:ph type="sldNum" sz="quarter" idx="12"/>
          </p:nvPr>
        </p:nvSpPr>
        <p:spPr/>
        <p:txBody>
          <a:bodyPr/>
          <a:lstStyle/>
          <a:p>
            <a:fld id="{D7C457FA-BDAF-44E6-BDB6-5AA9B051F0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908C78-6B13-4506-8ADD-96707F463E32}" type="datetime1">
              <a:rPr lang="en-US" smtClean="0"/>
              <a:pPr/>
              <a:t>5/7/2013</a:t>
            </a:fld>
            <a:endParaRPr lang="en-US"/>
          </a:p>
        </p:txBody>
      </p:sp>
      <p:sp>
        <p:nvSpPr>
          <p:cNvPr id="4" name="Footer Placeholder 3"/>
          <p:cNvSpPr>
            <a:spLocks noGrp="1"/>
          </p:cNvSpPr>
          <p:nvPr>
            <p:ph type="ftr" sz="quarter" idx="11"/>
          </p:nvPr>
        </p:nvSpPr>
        <p:spPr/>
        <p:txBody>
          <a:bodyPr/>
          <a:lstStyle/>
          <a:p>
            <a:r>
              <a:rPr lang="en-US" smtClean="0"/>
              <a:t>Mission India Theological Seminary, Nagpur (India)</a:t>
            </a:r>
            <a:endParaRPr lang="en-US"/>
          </a:p>
        </p:txBody>
      </p:sp>
      <p:sp>
        <p:nvSpPr>
          <p:cNvPr id="5" name="Slide Number Placeholder 4"/>
          <p:cNvSpPr>
            <a:spLocks noGrp="1"/>
          </p:cNvSpPr>
          <p:nvPr>
            <p:ph type="sldNum" sz="quarter" idx="12"/>
          </p:nvPr>
        </p:nvSpPr>
        <p:spPr/>
        <p:txBody>
          <a:bodyPr/>
          <a:lstStyle/>
          <a:p>
            <a:fld id="{D7C457FA-BDAF-44E6-BDB6-5AA9B051F0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2B755-C59C-45B3-B973-5B2209CEB583}" type="datetime1">
              <a:rPr lang="en-US" smtClean="0"/>
              <a:pPr/>
              <a:t>5/7/2013</a:t>
            </a:fld>
            <a:endParaRPr lang="en-US"/>
          </a:p>
        </p:txBody>
      </p:sp>
      <p:sp>
        <p:nvSpPr>
          <p:cNvPr id="3" name="Footer Placeholder 2"/>
          <p:cNvSpPr>
            <a:spLocks noGrp="1"/>
          </p:cNvSpPr>
          <p:nvPr>
            <p:ph type="ftr" sz="quarter" idx="11"/>
          </p:nvPr>
        </p:nvSpPr>
        <p:spPr/>
        <p:txBody>
          <a:bodyPr/>
          <a:lstStyle/>
          <a:p>
            <a:r>
              <a:rPr lang="en-US" smtClean="0"/>
              <a:t>Mission India Theological Seminary, Nagpur (India)</a:t>
            </a:r>
            <a:endParaRPr lang="en-US"/>
          </a:p>
        </p:txBody>
      </p:sp>
      <p:sp>
        <p:nvSpPr>
          <p:cNvPr id="4" name="Slide Number Placeholder 3"/>
          <p:cNvSpPr>
            <a:spLocks noGrp="1"/>
          </p:cNvSpPr>
          <p:nvPr>
            <p:ph type="sldNum" sz="quarter" idx="12"/>
          </p:nvPr>
        </p:nvSpPr>
        <p:spPr/>
        <p:txBody>
          <a:bodyPr/>
          <a:lstStyle/>
          <a:p>
            <a:fld id="{D7C457FA-BDAF-44E6-BDB6-5AA9B051F0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7715E0A-4F10-4BB9-892C-7B55DFC0190B}" type="datetime1">
              <a:rPr lang="en-US" smtClean="0"/>
              <a:pPr/>
              <a:t>5/7/2013</a:t>
            </a:fld>
            <a:endParaRPr lang="en-US"/>
          </a:p>
        </p:txBody>
      </p:sp>
      <p:sp>
        <p:nvSpPr>
          <p:cNvPr id="6" name="Footer Placeholder 5"/>
          <p:cNvSpPr>
            <a:spLocks noGrp="1"/>
          </p:cNvSpPr>
          <p:nvPr>
            <p:ph type="ftr" sz="quarter" idx="11"/>
          </p:nvPr>
        </p:nvSpPr>
        <p:spPr/>
        <p:txBody>
          <a:bodyPr/>
          <a:lstStyle/>
          <a:p>
            <a:r>
              <a:rPr lang="en-US" smtClean="0"/>
              <a:t>Mission India Theological Seminary, Nagpur (India)</a:t>
            </a:r>
            <a:endParaRPr lang="en-US"/>
          </a:p>
        </p:txBody>
      </p:sp>
      <p:sp>
        <p:nvSpPr>
          <p:cNvPr id="7" name="Slide Number Placeholder 6"/>
          <p:cNvSpPr>
            <a:spLocks noGrp="1"/>
          </p:cNvSpPr>
          <p:nvPr>
            <p:ph type="sldNum" sz="quarter" idx="12"/>
          </p:nvPr>
        </p:nvSpPr>
        <p:spPr/>
        <p:txBody>
          <a:bodyPr/>
          <a:lstStyle/>
          <a:p>
            <a:fld id="{D7C457FA-BDAF-44E6-BDB6-5AA9B051F0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D55042-8365-44DC-A78E-1BBF7D26A57F}" type="datetime1">
              <a:rPr lang="en-US" smtClean="0"/>
              <a:pPr/>
              <a:t>5/7/2013</a:t>
            </a:fld>
            <a:endParaRPr lang="en-US"/>
          </a:p>
        </p:txBody>
      </p:sp>
      <p:sp>
        <p:nvSpPr>
          <p:cNvPr id="6" name="Footer Placeholder 5"/>
          <p:cNvSpPr>
            <a:spLocks noGrp="1"/>
          </p:cNvSpPr>
          <p:nvPr>
            <p:ph type="ftr" sz="quarter" idx="11"/>
          </p:nvPr>
        </p:nvSpPr>
        <p:spPr/>
        <p:txBody>
          <a:bodyPr/>
          <a:lstStyle/>
          <a:p>
            <a:r>
              <a:rPr lang="en-US" smtClean="0"/>
              <a:t>Mission India Theological Seminary, Nagpur (India)</a:t>
            </a:r>
            <a:endParaRPr lang="en-US"/>
          </a:p>
        </p:txBody>
      </p:sp>
      <p:sp>
        <p:nvSpPr>
          <p:cNvPr id="7" name="Slide Number Placeholder 6"/>
          <p:cNvSpPr>
            <a:spLocks noGrp="1"/>
          </p:cNvSpPr>
          <p:nvPr>
            <p:ph type="sldNum" sz="quarter" idx="12"/>
          </p:nvPr>
        </p:nvSpPr>
        <p:spPr/>
        <p:txBody>
          <a:bodyPr/>
          <a:lstStyle/>
          <a:p>
            <a:fld id="{D7C457FA-BDAF-44E6-BDB6-5AA9B051F0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83149FB-8146-4133-A7BB-9F069249F6F3}" type="datetime1">
              <a:rPr lang="en-US" smtClean="0"/>
              <a:pPr/>
              <a:t>5/7/2013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Mission India Theological Seminary, Nagpur (India)</a:t>
            </a: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7C457FA-BDAF-44E6-BDB6-5AA9B051F09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yindia-cms.org/www.mits-india.org" TargetMode="External"/><Relationship Id="rId2" Type="http://schemas.openxmlformats.org/officeDocument/2006/relationships/hyperlink" Target="mailto:director@myindia-cms.org/lhranjan@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File:TheNagpurMontage.jpg"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ndex.php?title=Kalamna&amp;action=edit&amp;redlink=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en.wikipedia.org/wiki/Itwari" TargetMode="External"/><Relationship Id="rId4" Type="http://schemas.openxmlformats.org/officeDocument/2006/relationships/hyperlink" Target="http://en.wikipedia.org/wiki/Mominpura,_Nagpur"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en.wikipedia.org/w/index.php?title=Dhantoli&amp;action=edit&amp;redlink=1" TargetMode="External"/><Relationship Id="rId3" Type="http://schemas.openxmlformats.org/officeDocument/2006/relationships/hyperlink" Target="http://en.wikipedia.org/wiki/Sitabuldi" TargetMode="External"/><Relationship Id="rId7" Type="http://schemas.openxmlformats.org/officeDocument/2006/relationships/hyperlink" Target="http://en.wikipedia.org/wiki/Overpass" TargetMode="External"/><Relationship Id="rId2" Type="http://schemas.openxmlformats.org/officeDocument/2006/relationships/hyperlink" Target="http://en.wikipedia.org/w/index.php?title=Mahal,_Nagpur&amp;action=edit&amp;redlink=1" TargetMode="External"/><Relationship Id="rId1" Type="http://schemas.openxmlformats.org/officeDocument/2006/relationships/slideLayout" Target="../slideLayouts/slideLayout2.xml"/><Relationship Id="rId6" Type="http://schemas.openxmlformats.org/officeDocument/2006/relationships/hyperlink" Target="http://en.wikipedia.org/wiki/Republic_Day_(India)" TargetMode="External"/><Relationship Id="rId11" Type="http://schemas.openxmlformats.org/officeDocument/2006/relationships/hyperlink" Target="http://en.wikipedia.org/wiki/Board_of_Control_for_Cricket_in_India" TargetMode="External"/><Relationship Id="rId5" Type="http://schemas.openxmlformats.org/officeDocument/2006/relationships/hyperlink" Target="http://en.wikipedia.org/wiki/Independence_Day_(India)" TargetMode="External"/><Relationship Id="rId10" Type="http://schemas.openxmlformats.org/officeDocument/2006/relationships/hyperlink" Target="http://en.wikipedia.org/wiki/Shashank_Manohar" TargetMode="External"/><Relationship Id="rId4" Type="http://schemas.openxmlformats.org/officeDocument/2006/relationships/hyperlink" Target="http://en.wikipedia.org/wiki/Indian_Army" TargetMode="External"/><Relationship Id="rId9" Type="http://schemas.openxmlformats.org/officeDocument/2006/relationships/hyperlink" Target="http://en.wikipedia.org/wiki/Vikram_Pandi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ndex.php?title=Seminary_Hills&amp;action=edit&amp;redlink=1" TargetMode="External"/><Relationship Id="rId2" Type="http://schemas.openxmlformats.org/officeDocument/2006/relationships/hyperlink" Target="http://en.wikipedia.org/w/index.php?title=The_Civil_Lines&amp;action=edit&amp;redlink=1" TargetMode="External"/><Relationship Id="rId1" Type="http://schemas.openxmlformats.org/officeDocument/2006/relationships/slideLayout" Target="../slideLayouts/slideLayout2.xml"/><Relationship Id="rId4" Type="http://schemas.openxmlformats.org/officeDocument/2006/relationships/hyperlink" Target="http://en.wikipedia.org/wiki/Sadar"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ndex.php?title=Medical_Square&amp;action=edit&amp;redlink=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762000"/>
            <a:ext cx="9144000" cy="5867400"/>
          </a:xfrm>
        </p:spPr>
        <p:txBody>
          <a:bodyPr>
            <a:normAutofit fontScale="92500" lnSpcReduction="10000"/>
          </a:bodyPr>
          <a:lstStyle/>
          <a:p>
            <a:pPr algn="just"/>
            <a:r>
              <a:rPr lang="en-US" dirty="0" smtClean="0">
                <a:solidFill>
                  <a:schemeClr val="bg1"/>
                </a:solidFill>
              </a:rPr>
              <a:t>Name  </a:t>
            </a:r>
            <a:r>
              <a:rPr lang="en-US" dirty="0" smtClean="0"/>
              <a:t>                : </a:t>
            </a:r>
            <a:r>
              <a:rPr lang="en-US" dirty="0" smtClean="0"/>
              <a:t>HRUDA RANJAN LOHORA</a:t>
            </a:r>
            <a:endParaRPr lang="en-US" dirty="0" smtClean="0"/>
          </a:p>
          <a:p>
            <a:pPr algn="just"/>
            <a:r>
              <a:rPr lang="en-US" dirty="0" smtClean="0">
                <a:solidFill>
                  <a:schemeClr val="bg1"/>
                </a:solidFill>
              </a:rPr>
              <a:t>Education</a:t>
            </a:r>
            <a:r>
              <a:rPr lang="en-US" dirty="0" smtClean="0"/>
              <a:t>          : MA Public Administration (HRM)</a:t>
            </a:r>
          </a:p>
          <a:p>
            <a:pPr algn="just"/>
            <a:r>
              <a:rPr lang="en-US" dirty="0" smtClean="0"/>
              <a:t>                              BD, </a:t>
            </a:r>
            <a:r>
              <a:rPr lang="en-US" dirty="0" err="1" smtClean="0"/>
              <a:t>M.Th</a:t>
            </a:r>
            <a:r>
              <a:rPr lang="en-US" dirty="0" smtClean="0"/>
              <a:t>. &amp; PhD in Missiology</a:t>
            </a:r>
          </a:p>
          <a:p>
            <a:pPr algn="just"/>
            <a:r>
              <a:rPr lang="en-US" dirty="0" smtClean="0">
                <a:solidFill>
                  <a:schemeClr val="bg1"/>
                </a:solidFill>
              </a:rPr>
              <a:t>Family </a:t>
            </a:r>
            <a:r>
              <a:rPr lang="en-US" dirty="0" smtClean="0"/>
              <a:t>               : </a:t>
            </a:r>
            <a:r>
              <a:rPr lang="en-US" sz="2000" dirty="0" smtClean="0"/>
              <a:t>Wife (Christa </a:t>
            </a:r>
            <a:r>
              <a:rPr lang="en-US" sz="2000" dirty="0" err="1" smtClean="0"/>
              <a:t>Jyoti</a:t>
            </a:r>
            <a:r>
              <a:rPr lang="en-US" sz="2000" dirty="0" smtClean="0"/>
              <a:t>) &amp; Two Children (One son- </a:t>
            </a:r>
          </a:p>
          <a:p>
            <a:pPr algn="just"/>
            <a:r>
              <a:rPr lang="en-US" sz="2000" dirty="0" smtClean="0"/>
              <a:t>                                         </a:t>
            </a:r>
            <a:r>
              <a:rPr lang="en-US" sz="2000" dirty="0" err="1" smtClean="0"/>
              <a:t>Hananeel</a:t>
            </a:r>
            <a:r>
              <a:rPr lang="en-US" sz="2000" dirty="0" smtClean="0"/>
              <a:t> of age 10 &amp; daughter- Rebecca of age 5)</a:t>
            </a:r>
          </a:p>
          <a:p>
            <a:pPr algn="just"/>
            <a:r>
              <a:rPr lang="en-US" dirty="0" smtClean="0">
                <a:solidFill>
                  <a:schemeClr val="bg1"/>
                </a:solidFill>
              </a:rPr>
              <a:t>Address             </a:t>
            </a:r>
            <a:r>
              <a:rPr lang="en-US" dirty="0" smtClean="0"/>
              <a:t>: Mission India Campus, Nagpur, India</a:t>
            </a:r>
          </a:p>
          <a:p>
            <a:pPr algn="just"/>
            <a:r>
              <a:rPr lang="en-US" u="sng" dirty="0" smtClean="0">
                <a:solidFill>
                  <a:schemeClr val="bg1"/>
                </a:solidFill>
              </a:rPr>
              <a:t>Current Responsibilities:</a:t>
            </a:r>
          </a:p>
          <a:p>
            <a:pPr algn="just"/>
            <a:r>
              <a:rPr lang="en-US" dirty="0" smtClean="0">
                <a:solidFill>
                  <a:srgbClr val="002060"/>
                </a:solidFill>
              </a:rPr>
              <a:t>Dean of Academics- </a:t>
            </a:r>
            <a:r>
              <a:rPr lang="en-US" dirty="0" smtClean="0"/>
              <a:t>Mission India Theological Seminary</a:t>
            </a:r>
          </a:p>
          <a:p>
            <a:pPr algn="just"/>
            <a:r>
              <a:rPr lang="en-US" dirty="0" smtClean="0">
                <a:solidFill>
                  <a:srgbClr val="002060"/>
                </a:solidFill>
              </a:rPr>
              <a:t>Director</a:t>
            </a:r>
            <a:r>
              <a:rPr lang="en-US" dirty="0" smtClean="0"/>
              <a:t>                    -  MATUL, Nagpur</a:t>
            </a:r>
          </a:p>
          <a:p>
            <a:pPr algn="just"/>
            <a:r>
              <a:rPr lang="en-US" dirty="0" smtClean="0">
                <a:solidFill>
                  <a:srgbClr val="002060"/>
                </a:solidFill>
              </a:rPr>
              <a:t>Executive Director  </a:t>
            </a:r>
            <a:r>
              <a:rPr lang="en-US" dirty="0" smtClean="0"/>
              <a:t>-   Missional Yatra India </a:t>
            </a:r>
          </a:p>
          <a:p>
            <a:pPr algn="just"/>
            <a:r>
              <a:rPr lang="en-US" dirty="0" smtClean="0">
                <a:solidFill>
                  <a:srgbClr val="002060"/>
                </a:solidFill>
              </a:rPr>
              <a:t>Principal </a:t>
            </a:r>
            <a:r>
              <a:rPr lang="en-US" dirty="0" smtClean="0"/>
              <a:t>                  -   Center for Holistic Education</a:t>
            </a:r>
          </a:p>
          <a:p>
            <a:pPr algn="just"/>
            <a:r>
              <a:rPr lang="en-US" dirty="0" smtClean="0">
                <a:solidFill>
                  <a:schemeClr val="bg1"/>
                </a:solidFill>
              </a:rPr>
              <a:t>E-mail</a:t>
            </a:r>
            <a:r>
              <a:rPr lang="en-US" dirty="0" smtClean="0">
                <a:solidFill>
                  <a:schemeClr val="bg1"/>
                </a:solidFill>
              </a:rPr>
              <a:t>: </a:t>
            </a:r>
            <a:r>
              <a:rPr lang="en-US" dirty="0" smtClean="0">
                <a:hlinkClick r:id="rId2"/>
              </a:rPr>
              <a:t>director@myindia-cms.org/lhranjan@gmail.com</a:t>
            </a:r>
            <a:endParaRPr lang="en-US" dirty="0" smtClean="0"/>
          </a:p>
          <a:p>
            <a:pPr algn="just"/>
            <a:r>
              <a:rPr lang="en-US" dirty="0" smtClean="0">
                <a:solidFill>
                  <a:schemeClr val="bg1"/>
                </a:solidFill>
              </a:rPr>
              <a:t>Website: </a:t>
            </a:r>
            <a:r>
              <a:rPr lang="en-US" dirty="0" smtClean="0">
                <a:hlinkClick r:id="rId3"/>
              </a:rPr>
              <a:t>www.myindia-cms.org/www.mits-india.org</a:t>
            </a:r>
            <a:r>
              <a:rPr lang="en-US" dirty="0" smtClean="0"/>
              <a:t> </a:t>
            </a:r>
          </a:p>
          <a:p>
            <a:pPr algn="just"/>
            <a:endParaRPr lang="en-US" dirty="0"/>
          </a:p>
        </p:txBody>
      </p:sp>
      <p:sp>
        <p:nvSpPr>
          <p:cNvPr id="5" name="Footer Placeholder 4"/>
          <p:cNvSpPr>
            <a:spLocks noGrp="1"/>
          </p:cNvSpPr>
          <p:nvPr>
            <p:ph type="ftr" sz="quarter" idx="11"/>
          </p:nvPr>
        </p:nvSpPr>
        <p:spPr>
          <a:xfrm>
            <a:off x="1981200" y="6416675"/>
            <a:ext cx="5486400" cy="441325"/>
          </a:xfrm>
        </p:spPr>
        <p:txBody>
          <a:bodyPr/>
          <a:lstStyle/>
          <a:p>
            <a:r>
              <a:rPr lang="en-US" sz="1800" dirty="0" smtClean="0">
                <a:solidFill>
                  <a:srgbClr val="FFFF00"/>
                </a:solidFill>
              </a:rPr>
              <a:t>Mission India Theological Seminary, Nagpur (India)</a:t>
            </a:r>
            <a:endParaRPr lang="en-US" sz="1800" dirty="0">
              <a:solidFill>
                <a:srgbClr val="FFFF00"/>
              </a:solidFill>
            </a:endParaRPr>
          </a:p>
        </p:txBody>
      </p:sp>
      <p:sp>
        <p:nvSpPr>
          <p:cNvPr id="6" name="Title 5"/>
          <p:cNvSpPr>
            <a:spLocks noGrp="1"/>
          </p:cNvSpPr>
          <p:nvPr>
            <p:ph type="ctrTitle"/>
          </p:nvPr>
        </p:nvSpPr>
        <p:spPr>
          <a:xfrm>
            <a:off x="422030" y="0"/>
            <a:ext cx="8229600" cy="609600"/>
          </a:xfrm>
        </p:spPr>
        <p:txBody>
          <a:bodyPr>
            <a:normAutofit fontScale="90000"/>
          </a:bodyPr>
          <a:lstStyle/>
          <a:p>
            <a:r>
              <a:rPr lang="en-US" cap="none" dirty="0" smtClean="0"/>
              <a:t>Personal Information</a:t>
            </a:r>
            <a:endParaRPr lang="en-US" cap="non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r>
              <a:rPr lang="en-US" dirty="0" smtClean="0"/>
              <a:t>COURSE ACTIVITIES</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lvl="0"/>
            <a:r>
              <a:rPr lang="en-US" b="1" dirty="0" smtClean="0"/>
              <a:t>Class </a:t>
            </a:r>
            <a:r>
              <a:rPr lang="en-US" b="1" dirty="0" smtClean="0"/>
              <a:t>Lectures                                  </a:t>
            </a:r>
            <a:r>
              <a:rPr lang="en-US" dirty="0" smtClean="0"/>
              <a:t>: Minimum 30 hours of teaching in the classroom.</a:t>
            </a:r>
          </a:p>
          <a:p>
            <a:pPr lvl="0"/>
            <a:r>
              <a:rPr lang="en-US" b="1" dirty="0" smtClean="0"/>
              <a:t>Tutorials                                          </a:t>
            </a:r>
            <a:r>
              <a:rPr lang="en-US" dirty="0" smtClean="0"/>
              <a:t> :</a:t>
            </a:r>
            <a:r>
              <a:rPr lang="en-US" b="1" dirty="0" smtClean="0"/>
              <a:t> </a:t>
            </a:r>
            <a:r>
              <a:rPr lang="en-US" dirty="0" smtClean="0"/>
              <a:t>Minimum 5 hours outside classroom</a:t>
            </a:r>
          </a:p>
          <a:p>
            <a:pPr lvl="0"/>
            <a:r>
              <a:rPr lang="en-US" b="1" dirty="0" smtClean="0"/>
              <a:t>Group Discussion and Interaction </a:t>
            </a:r>
            <a:r>
              <a:rPr lang="en-US" dirty="0" smtClean="0"/>
              <a:t>: Minimum 10 hours in/outside classroom</a:t>
            </a:r>
          </a:p>
          <a:p>
            <a:r>
              <a:rPr lang="en-US" i="1" dirty="0" smtClean="0"/>
              <a:t>Proposed themes for Discussion:</a:t>
            </a:r>
            <a:r>
              <a:rPr lang="en-US" dirty="0" smtClean="0"/>
              <a:t> </a:t>
            </a:r>
          </a:p>
          <a:p>
            <a:pPr lvl="0"/>
            <a:r>
              <a:rPr lang="en-US" b="1" dirty="0" smtClean="0"/>
              <a:t>Modular/Seminar Papers: </a:t>
            </a:r>
            <a:r>
              <a:rPr lang="en-US" dirty="0" smtClean="0"/>
              <a:t>Minimum 5 class hours for paper presentation with three seminar papers reports of 500 words each.</a:t>
            </a:r>
          </a:p>
          <a:p>
            <a:r>
              <a:rPr lang="en-US" b="1" i="1" dirty="0" smtClean="0"/>
              <a:t>Proposed Topic</a:t>
            </a:r>
            <a:r>
              <a:rPr lang="en-US" b="1" dirty="0" smtClean="0"/>
              <a:t>:</a:t>
            </a:r>
            <a:r>
              <a:rPr lang="en-US" dirty="0" smtClean="0"/>
              <a:t> </a:t>
            </a:r>
          </a:p>
          <a:p>
            <a:pPr lvl="0"/>
            <a:r>
              <a:rPr lang="en-US" b="1" dirty="0" smtClean="0"/>
              <a:t>Interaction with the Mission Practitioners: </a:t>
            </a:r>
            <a:r>
              <a:rPr lang="en-US" dirty="0" smtClean="0"/>
              <a:t>Invite/interview at least two Mission Practitioners working in the city among the Urban Community, especially in the slum areas. Find out the field reality of the city- what are the challenges they are facing? How are they overcoming the challenges? What are the strategies they are applying?   </a:t>
            </a:r>
          </a:p>
          <a:p>
            <a:pPr lvl="0"/>
            <a:r>
              <a:rPr lang="en-US" b="1" dirty="0" smtClean="0"/>
              <a:t>Book Review: </a:t>
            </a:r>
            <a:r>
              <a:rPr lang="en-US" dirty="0" smtClean="0"/>
              <a:t>Any two of the books prescribed in the mandatory reading books.</a:t>
            </a:r>
          </a:p>
          <a:p>
            <a:pPr lvl="0"/>
            <a:r>
              <a:rPr lang="en-US" b="1" dirty="0" smtClean="0"/>
              <a:t>Course Paper: </a:t>
            </a:r>
            <a:r>
              <a:rPr lang="en-US" dirty="0" smtClean="0"/>
              <a:t>Each student should write one course paper of 2000 words on any one of the topics/questions given below: </a:t>
            </a:r>
          </a:p>
          <a:p>
            <a:endParaRPr lang="en-US" dirty="0"/>
          </a:p>
        </p:txBody>
      </p:sp>
      <p:sp>
        <p:nvSpPr>
          <p:cNvPr id="4" name="Footer Placeholder 3"/>
          <p:cNvSpPr>
            <a:spLocks noGrp="1"/>
          </p:cNvSpPr>
          <p:nvPr>
            <p:ph type="ftr" sz="quarter" idx="11"/>
          </p:nvPr>
        </p:nvSpPr>
        <p:spPr>
          <a:xfrm>
            <a:off x="2514600" y="6416675"/>
            <a:ext cx="4648200" cy="365125"/>
          </a:xfrm>
        </p:spPr>
        <p:txBody>
          <a:bodyPr/>
          <a:lstStyle/>
          <a:p>
            <a:r>
              <a:rPr lang="en-US" dirty="0" smtClean="0"/>
              <a:t>Mission India Theological </a:t>
            </a:r>
            <a:r>
              <a:rPr lang="en-US" sz="1600" dirty="0" smtClean="0"/>
              <a:t>Seminary</a:t>
            </a:r>
            <a:r>
              <a:rPr lang="en-US" dirty="0" smtClean="0"/>
              <a:t>, Nagpur (India)</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style>
          <a:lnRef idx="3">
            <a:schemeClr val="lt1"/>
          </a:lnRef>
          <a:fillRef idx="1">
            <a:schemeClr val="accent5"/>
          </a:fillRef>
          <a:effectRef idx="1">
            <a:schemeClr val="accent5"/>
          </a:effectRef>
          <a:fontRef idx="minor">
            <a:schemeClr val="lt1"/>
          </a:fontRef>
        </p:style>
        <p:txBody>
          <a:bodyPr>
            <a:normAutofit fontScale="90000"/>
          </a:bodyPr>
          <a:lstStyle/>
          <a:p>
            <a:r>
              <a:rPr lang="en-US" dirty="0" smtClean="0"/>
              <a:t>COURSE ACTIVITIES</a:t>
            </a:r>
            <a:endParaRPr lang="en-US" dirty="0"/>
          </a:p>
        </p:txBody>
      </p:sp>
      <p:sp>
        <p:nvSpPr>
          <p:cNvPr id="3" name="Content Placeholder 2"/>
          <p:cNvSpPr>
            <a:spLocks noGrp="1"/>
          </p:cNvSpPr>
          <p:nvPr>
            <p:ph idx="1"/>
          </p:nvPr>
        </p:nvSpPr>
        <p:spPr>
          <a:xfrm>
            <a:off x="304800" y="914400"/>
            <a:ext cx="8534400" cy="5394960"/>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lvl="0"/>
            <a:r>
              <a:rPr lang="en-US" b="1" dirty="0" smtClean="0"/>
              <a:t>Character and Spiritual Development: </a:t>
            </a:r>
            <a:r>
              <a:rPr lang="en-US" dirty="0" smtClean="0"/>
              <a:t>Each Student will write a confessional statement of 500 words. </a:t>
            </a:r>
          </a:p>
          <a:p>
            <a:pPr algn="just"/>
            <a:r>
              <a:rPr lang="en-US" dirty="0" smtClean="0"/>
              <a:t>Each learner will interview at least two urban evangelists working among the slums and find out their failures/success in their ministerial journey. Write the lessons that you have learnt in this interaction for your spiritual and ministerial life and the change that it has produced in your commitment for doing mission in the context.</a:t>
            </a:r>
          </a:p>
          <a:p>
            <a:pPr lvl="0"/>
            <a:r>
              <a:rPr lang="en-US" b="1" dirty="0" smtClean="0"/>
              <a:t>Research Work or Practical Input Report: </a:t>
            </a:r>
            <a:r>
              <a:rPr lang="en-US" dirty="0" smtClean="0"/>
              <a:t>Each student to write two reports of 1000 words each. Approach two different pastors and discuss with them on the following Socio-cultural issues as how they are affected by Urban Culture, and submit a report for evaluation: </a:t>
            </a:r>
          </a:p>
          <a:p>
            <a:pPr lvl="0"/>
            <a:r>
              <a:rPr lang="en-US" b="1" dirty="0" smtClean="0"/>
              <a:t>Feedback/Units Test: </a:t>
            </a:r>
            <a:r>
              <a:rPr lang="en-US" dirty="0" smtClean="0"/>
              <a:t>The students are required to write two unit tests of 30 minutes duration for 25 marks each to be able to assess students’ learning updates. </a:t>
            </a:r>
          </a:p>
          <a:p>
            <a:pPr lvl="0" algn="just"/>
            <a:r>
              <a:rPr lang="en-US" b="1" dirty="0" smtClean="0"/>
              <a:t>Library &amp; Self Study: </a:t>
            </a:r>
            <a:r>
              <a:rPr lang="en-US" dirty="0" smtClean="0"/>
              <a:t>MITS has a library opened for almost 8 hours during day and 2 hours at night. Students are required to use as much as they can in reading and writing part of their assignments to gain competence in the course. </a:t>
            </a:r>
          </a:p>
          <a:p>
            <a:endParaRPr lang="en-US" dirty="0"/>
          </a:p>
        </p:txBody>
      </p:sp>
      <p:sp>
        <p:nvSpPr>
          <p:cNvPr id="4" name="Footer Placeholder 3"/>
          <p:cNvSpPr>
            <a:spLocks noGrp="1"/>
          </p:cNvSpPr>
          <p:nvPr>
            <p:ph type="ftr" sz="quarter" idx="11"/>
          </p:nvPr>
        </p:nvSpPr>
        <p:spPr>
          <a:xfrm>
            <a:off x="2057400" y="6416675"/>
            <a:ext cx="4953000" cy="365125"/>
          </a:xfrm>
        </p:spPr>
        <p:txBody>
          <a:bodyPr/>
          <a:lstStyle/>
          <a:p>
            <a:r>
              <a:rPr lang="en-US" sz="1400" dirty="0" smtClean="0">
                <a:solidFill>
                  <a:schemeClr val="bg1"/>
                </a:solidFill>
              </a:rPr>
              <a:t>Mission India Theological Seminary, Nagpur (India)</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609600"/>
          </a:xfrm>
        </p:spPr>
        <p:style>
          <a:lnRef idx="3">
            <a:schemeClr val="lt1"/>
          </a:lnRef>
          <a:fillRef idx="1">
            <a:schemeClr val="accent5"/>
          </a:fillRef>
          <a:effectRef idx="1">
            <a:schemeClr val="accent5"/>
          </a:effectRef>
          <a:fontRef idx="minor">
            <a:schemeClr val="lt1"/>
          </a:fontRef>
        </p:style>
        <p:txBody>
          <a:bodyPr>
            <a:normAutofit fontScale="90000"/>
          </a:bodyPr>
          <a:lstStyle/>
          <a:p>
            <a:r>
              <a:rPr lang="en-US" dirty="0" smtClean="0"/>
              <a:t>COURSE ACTIVITIES</a:t>
            </a:r>
            <a:endParaRPr lang="en-US" dirty="0"/>
          </a:p>
        </p:txBody>
      </p:sp>
      <p:sp>
        <p:nvSpPr>
          <p:cNvPr id="3" name="Content Placeholder 2"/>
          <p:cNvSpPr>
            <a:spLocks noGrp="1"/>
          </p:cNvSpPr>
          <p:nvPr>
            <p:ph idx="1"/>
          </p:nvPr>
        </p:nvSpPr>
        <p:spPr>
          <a:xfrm>
            <a:off x="304800" y="762000"/>
            <a:ext cx="8686800" cy="5547360"/>
          </a:xfrm>
        </p:spPr>
        <p:style>
          <a:lnRef idx="1">
            <a:schemeClr val="accent1"/>
          </a:lnRef>
          <a:fillRef idx="2">
            <a:schemeClr val="accent1"/>
          </a:fillRef>
          <a:effectRef idx="1">
            <a:schemeClr val="accent1"/>
          </a:effectRef>
          <a:fontRef idx="minor">
            <a:schemeClr val="dk1"/>
          </a:fontRef>
        </p:style>
        <p:txBody>
          <a:bodyPr>
            <a:normAutofit fontScale="92500"/>
          </a:bodyPr>
          <a:lstStyle/>
          <a:p>
            <a:pPr lvl="0"/>
            <a:r>
              <a:rPr lang="en-US" b="1" dirty="0" smtClean="0"/>
              <a:t>Final Examination: </a:t>
            </a:r>
            <a:r>
              <a:rPr lang="en-US" dirty="0" smtClean="0"/>
              <a:t>At the end of the course, the final exam for 3 hours for 100 marks is conducted as a feedback of the course they are taught to assess their learning.  </a:t>
            </a:r>
          </a:p>
          <a:p>
            <a:pPr lvl="0"/>
            <a:r>
              <a:rPr lang="en-US" b="1" dirty="0" smtClean="0"/>
              <a:t>Project Work/Mini Thesis: </a:t>
            </a:r>
            <a:r>
              <a:rPr lang="en-US" dirty="0" smtClean="0"/>
              <a:t>This is a post-seminar assignment for students to carry out an investigation on any one of the following topics and submit a project report of 10000 words:</a:t>
            </a:r>
            <a:r>
              <a:rPr lang="en-US" b="1" dirty="0" smtClean="0"/>
              <a:t> </a:t>
            </a:r>
            <a:endParaRPr lang="en-US" dirty="0" smtClean="0"/>
          </a:p>
          <a:p>
            <a:r>
              <a:rPr lang="en-US" b="1" dirty="0" smtClean="0"/>
              <a:t>V. ASSESSMENT: </a:t>
            </a:r>
            <a:r>
              <a:rPr lang="en-US" dirty="0" smtClean="0"/>
              <a:t>After the completion of the course, both the teachers and students are evaluated in terms of students’ learning outcome keeping in mind the objectives of both the course and the School seriously.</a:t>
            </a:r>
          </a:p>
          <a:p>
            <a:r>
              <a:rPr lang="en-US" b="1" dirty="0" smtClean="0"/>
              <a:t>VI. MANDATORY READINGS</a:t>
            </a:r>
            <a:endParaRPr lang="en-US" dirty="0" smtClean="0"/>
          </a:p>
          <a:p>
            <a:endParaRPr lang="en-US" dirty="0"/>
          </a:p>
        </p:txBody>
      </p:sp>
      <p:sp>
        <p:nvSpPr>
          <p:cNvPr id="4" name="Footer Placeholder 3"/>
          <p:cNvSpPr>
            <a:spLocks noGrp="1"/>
          </p:cNvSpPr>
          <p:nvPr>
            <p:ph type="ftr" sz="quarter" idx="11"/>
          </p:nvPr>
        </p:nvSpPr>
        <p:spPr>
          <a:xfrm>
            <a:off x="2362200" y="6416675"/>
            <a:ext cx="4495800" cy="365125"/>
          </a:xfrm>
        </p:spPr>
        <p:txBody>
          <a:bodyPr/>
          <a:lstStyle/>
          <a:p>
            <a:r>
              <a:rPr lang="en-US" dirty="0" smtClean="0">
                <a:solidFill>
                  <a:schemeClr val="bg1"/>
                </a:solidFill>
              </a:rPr>
              <a:t>Mission India Theological Seminary, Nagpur (India)</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990600"/>
          </a:xfrm>
        </p:spPr>
        <p:style>
          <a:lnRef idx="3">
            <a:schemeClr val="lt1"/>
          </a:lnRef>
          <a:fillRef idx="1">
            <a:schemeClr val="accent5"/>
          </a:fillRef>
          <a:effectRef idx="1">
            <a:schemeClr val="accent5"/>
          </a:effectRef>
          <a:fontRef idx="minor">
            <a:schemeClr val="lt1"/>
          </a:fontRef>
        </p:style>
        <p:txBody>
          <a:bodyPr/>
          <a:lstStyle/>
          <a:p>
            <a:r>
              <a:rPr lang="en-US" dirty="0" smtClean="0"/>
              <a:t>GRADING SYSTEM</a:t>
            </a:r>
            <a:endParaRPr lang="en-US" dirty="0"/>
          </a:p>
        </p:txBody>
      </p:sp>
      <p:graphicFrame>
        <p:nvGraphicFramePr>
          <p:cNvPr id="5" name="Content Placeholder 4"/>
          <p:cNvGraphicFramePr>
            <a:graphicFrameLocks noGrp="1"/>
          </p:cNvGraphicFramePr>
          <p:nvPr>
            <p:ph idx="1"/>
          </p:nvPr>
        </p:nvGraphicFramePr>
        <p:xfrm>
          <a:off x="380999" y="1447799"/>
          <a:ext cx="8458199" cy="4876800"/>
        </p:xfrm>
        <a:graphic>
          <a:graphicData uri="http://schemas.openxmlformats.org/drawingml/2006/table">
            <a:tbl>
              <a:tblPr/>
              <a:tblGrid>
                <a:gridCol w="1691463"/>
                <a:gridCol w="1691463"/>
                <a:gridCol w="1691463"/>
                <a:gridCol w="1691463"/>
                <a:gridCol w="1692347"/>
              </a:tblGrid>
              <a:tr h="534747">
                <a:tc>
                  <a:txBody>
                    <a:bodyPr/>
                    <a:lstStyle/>
                    <a:p>
                      <a:pPr marL="0" marR="0" algn="ctr">
                        <a:lnSpc>
                          <a:spcPct val="115000"/>
                        </a:lnSpc>
                        <a:spcBef>
                          <a:spcPts val="0"/>
                        </a:spcBef>
                        <a:spcAft>
                          <a:spcPts val="0"/>
                        </a:spcAft>
                      </a:pPr>
                      <a:r>
                        <a:rPr lang="en-US" sz="1400" b="1" dirty="0">
                          <a:solidFill>
                            <a:schemeClr val="tx1"/>
                          </a:solidFill>
                          <a:latin typeface="Times New Roman"/>
                          <a:ea typeface="Times"/>
                          <a:cs typeface="Times New Roman"/>
                        </a:rPr>
                        <a:t>Division</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chemeClr val="tx1"/>
                          </a:solidFill>
                          <a:latin typeface="Times New Roman"/>
                          <a:ea typeface="Times"/>
                          <a:cs typeface="Times New Roman"/>
                        </a:rPr>
                        <a:t>Class</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chemeClr val="tx1"/>
                          </a:solidFill>
                          <a:latin typeface="Times New Roman"/>
                          <a:ea typeface="Times"/>
                          <a:cs typeface="Times New Roman"/>
                        </a:rPr>
                        <a:t>Grade</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chemeClr val="tx1"/>
                          </a:solidFill>
                          <a:latin typeface="Times New Roman"/>
                          <a:ea typeface="Times"/>
                          <a:cs typeface="Times New Roman"/>
                        </a:rPr>
                        <a:t>GPA</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chemeClr val="tx1"/>
                          </a:solidFill>
                          <a:latin typeface="Times New Roman"/>
                          <a:ea typeface="Times"/>
                          <a:cs typeface="Times New Roman"/>
                        </a:rPr>
                        <a:t>Percentage</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8906">
                <a:tc>
                  <a:txBody>
                    <a:bodyPr/>
                    <a:lstStyle/>
                    <a:p>
                      <a:pPr marL="0" marR="0" algn="ctr">
                        <a:lnSpc>
                          <a:spcPct val="115000"/>
                        </a:lnSpc>
                        <a:spcBef>
                          <a:spcPts val="0"/>
                        </a:spcBef>
                        <a:spcAft>
                          <a:spcPts val="0"/>
                        </a:spcAft>
                      </a:pPr>
                      <a:endParaRPr lang="en-US" sz="1400" dirty="0">
                        <a:solidFill>
                          <a:schemeClr val="tx1"/>
                        </a:solidFill>
                        <a:latin typeface="Times New Roman"/>
                        <a:ea typeface="Times"/>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First Class</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Times New Roman"/>
                          <a:ea typeface="Times"/>
                          <a:cs typeface="Times New Roman"/>
                        </a:rPr>
                        <a:t>Distinction</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Excellent</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Superior</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Times New Roman"/>
                          <a:ea typeface="Times"/>
                          <a:cs typeface="Times New Roman"/>
                        </a:rPr>
                        <a:t>A+</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A</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A-</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Times New Roman"/>
                          <a:ea typeface="Times"/>
                          <a:cs typeface="Times New Roman"/>
                        </a:rPr>
                        <a:t>4.3</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4.0</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3.7</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tx1"/>
                          </a:solidFill>
                          <a:latin typeface="Times New Roman"/>
                          <a:ea typeface="Times"/>
                          <a:cs typeface="Times New Roman"/>
                        </a:rPr>
                        <a:t>80% and above</a:t>
                      </a:r>
                      <a:endParaRPr lang="en-US" sz="1400">
                        <a:solidFill>
                          <a:schemeClr val="tx1"/>
                        </a:solidFill>
                        <a:latin typeface="Calibri"/>
                        <a:ea typeface="Calibri"/>
                        <a:cs typeface="Times New Roman"/>
                      </a:endParaRPr>
                    </a:p>
                    <a:p>
                      <a:pPr marL="0" marR="0" algn="ctr">
                        <a:lnSpc>
                          <a:spcPct val="115000"/>
                        </a:lnSpc>
                        <a:spcBef>
                          <a:spcPts val="0"/>
                        </a:spcBef>
                        <a:spcAft>
                          <a:spcPts val="0"/>
                        </a:spcAft>
                      </a:pPr>
                      <a:r>
                        <a:rPr lang="en-US" sz="1400">
                          <a:solidFill>
                            <a:schemeClr val="tx1"/>
                          </a:solidFill>
                          <a:latin typeface="Times New Roman"/>
                          <a:ea typeface="Times"/>
                          <a:cs typeface="Times New Roman"/>
                        </a:rPr>
                        <a:t>75-79 %</a:t>
                      </a:r>
                      <a:endParaRPr lang="en-US" sz="1400">
                        <a:solidFill>
                          <a:schemeClr val="tx1"/>
                        </a:solidFill>
                        <a:latin typeface="Calibri"/>
                        <a:ea typeface="Calibri"/>
                        <a:cs typeface="Times New Roman"/>
                      </a:endParaRPr>
                    </a:p>
                    <a:p>
                      <a:pPr marL="0" marR="0" algn="ctr">
                        <a:lnSpc>
                          <a:spcPct val="115000"/>
                        </a:lnSpc>
                        <a:spcBef>
                          <a:spcPts val="0"/>
                        </a:spcBef>
                        <a:spcAft>
                          <a:spcPts val="0"/>
                        </a:spcAft>
                      </a:pPr>
                      <a:r>
                        <a:rPr lang="en-US" sz="1400">
                          <a:solidFill>
                            <a:schemeClr val="tx1"/>
                          </a:solidFill>
                          <a:latin typeface="Times New Roman"/>
                          <a:ea typeface="Times"/>
                          <a:cs typeface="Times New Roman"/>
                        </a:rPr>
                        <a:t>70-74 %</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0587">
                <a:tc>
                  <a:txBody>
                    <a:bodyPr/>
                    <a:lstStyle/>
                    <a:p>
                      <a:pPr marL="0" marR="0" algn="ctr">
                        <a:lnSpc>
                          <a:spcPct val="115000"/>
                        </a:lnSpc>
                        <a:spcBef>
                          <a:spcPts val="0"/>
                        </a:spcBef>
                        <a:spcAft>
                          <a:spcPts val="0"/>
                        </a:spcAft>
                      </a:pPr>
                      <a:endParaRPr lang="en-US" sz="1400" dirty="0">
                        <a:solidFill>
                          <a:schemeClr val="tx1"/>
                        </a:solidFill>
                        <a:latin typeface="Times New Roman"/>
                        <a:ea typeface="Times"/>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Second Class</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tx1"/>
                          </a:solidFill>
                          <a:latin typeface="Times New Roman"/>
                          <a:ea typeface="Times"/>
                          <a:cs typeface="Times New Roman"/>
                        </a:rPr>
                        <a:t>Very Good</a:t>
                      </a:r>
                      <a:endParaRPr lang="en-US" sz="1400">
                        <a:solidFill>
                          <a:schemeClr val="tx1"/>
                        </a:solidFill>
                        <a:latin typeface="Calibri"/>
                        <a:ea typeface="Calibri"/>
                        <a:cs typeface="Times New Roman"/>
                      </a:endParaRPr>
                    </a:p>
                    <a:p>
                      <a:pPr marL="0" marR="0" algn="ctr">
                        <a:lnSpc>
                          <a:spcPct val="115000"/>
                        </a:lnSpc>
                        <a:spcBef>
                          <a:spcPts val="0"/>
                        </a:spcBef>
                        <a:spcAft>
                          <a:spcPts val="0"/>
                        </a:spcAft>
                      </a:pPr>
                      <a:r>
                        <a:rPr lang="en-US" sz="1400">
                          <a:solidFill>
                            <a:schemeClr val="tx1"/>
                          </a:solidFill>
                          <a:latin typeface="Times New Roman"/>
                          <a:ea typeface="Times"/>
                          <a:cs typeface="Times New Roman"/>
                        </a:rPr>
                        <a:t>Good</a:t>
                      </a:r>
                      <a:endParaRPr lang="en-US" sz="1400">
                        <a:solidFill>
                          <a:schemeClr val="tx1"/>
                        </a:solidFill>
                        <a:latin typeface="Calibri"/>
                        <a:ea typeface="Calibri"/>
                        <a:cs typeface="Times New Roman"/>
                      </a:endParaRPr>
                    </a:p>
                    <a:p>
                      <a:pPr marL="0" marR="0" algn="ctr">
                        <a:lnSpc>
                          <a:spcPct val="115000"/>
                        </a:lnSpc>
                        <a:spcBef>
                          <a:spcPts val="0"/>
                        </a:spcBef>
                        <a:spcAft>
                          <a:spcPts val="0"/>
                        </a:spcAft>
                      </a:pPr>
                      <a:r>
                        <a:rPr lang="en-US" sz="1400">
                          <a:solidFill>
                            <a:schemeClr val="tx1"/>
                          </a:solidFill>
                          <a:latin typeface="Times New Roman"/>
                          <a:ea typeface="Times"/>
                          <a:cs typeface="Times New Roman"/>
                        </a:rPr>
                        <a:t>Satisfactory</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Times New Roman"/>
                          <a:ea typeface="Times"/>
                          <a:cs typeface="Times New Roman"/>
                        </a:rPr>
                        <a:t>B+</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B</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B-</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Times New Roman"/>
                          <a:ea typeface="Times"/>
                          <a:cs typeface="Times New Roman"/>
                        </a:rPr>
                        <a:t>3.3</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3.0</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2.7</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tx1"/>
                          </a:solidFill>
                          <a:latin typeface="Times New Roman"/>
                          <a:ea typeface="Times"/>
                          <a:cs typeface="Times New Roman"/>
                        </a:rPr>
                        <a:t>65-69 %</a:t>
                      </a:r>
                      <a:endParaRPr lang="en-US" sz="1400">
                        <a:solidFill>
                          <a:schemeClr val="tx1"/>
                        </a:solidFill>
                        <a:latin typeface="Calibri"/>
                        <a:ea typeface="Calibri"/>
                        <a:cs typeface="Times New Roman"/>
                      </a:endParaRPr>
                    </a:p>
                    <a:p>
                      <a:pPr marL="0" marR="0" algn="ctr">
                        <a:lnSpc>
                          <a:spcPct val="115000"/>
                        </a:lnSpc>
                        <a:spcBef>
                          <a:spcPts val="0"/>
                        </a:spcBef>
                        <a:spcAft>
                          <a:spcPts val="0"/>
                        </a:spcAft>
                      </a:pPr>
                      <a:r>
                        <a:rPr lang="en-US" sz="1400">
                          <a:solidFill>
                            <a:schemeClr val="tx1"/>
                          </a:solidFill>
                          <a:latin typeface="Times New Roman"/>
                          <a:ea typeface="Times"/>
                          <a:cs typeface="Times New Roman"/>
                        </a:rPr>
                        <a:t>60-64 %</a:t>
                      </a:r>
                      <a:endParaRPr lang="en-US" sz="1400">
                        <a:solidFill>
                          <a:schemeClr val="tx1"/>
                        </a:solidFill>
                        <a:latin typeface="Calibri"/>
                        <a:ea typeface="Calibri"/>
                        <a:cs typeface="Times New Roman"/>
                      </a:endParaRPr>
                    </a:p>
                    <a:p>
                      <a:pPr marL="0" marR="0" algn="ctr">
                        <a:lnSpc>
                          <a:spcPct val="115000"/>
                        </a:lnSpc>
                        <a:spcBef>
                          <a:spcPts val="0"/>
                        </a:spcBef>
                        <a:spcAft>
                          <a:spcPts val="0"/>
                        </a:spcAft>
                      </a:pPr>
                      <a:r>
                        <a:rPr lang="en-US" sz="1400">
                          <a:solidFill>
                            <a:schemeClr val="tx1"/>
                          </a:solidFill>
                          <a:latin typeface="Times New Roman"/>
                          <a:ea typeface="Times"/>
                          <a:cs typeface="Times New Roman"/>
                        </a:rPr>
                        <a:t>55-59 %</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7813">
                <a:tc>
                  <a:txBody>
                    <a:bodyPr/>
                    <a:lstStyle/>
                    <a:p>
                      <a:pPr marL="0" marR="0" algn="ctr">
                        <a:lnSpc>
                          <a:spcPct val="115000"/>
                        </a:lnSpc>
                        <a:spcBef>
                          <a:spcPts val="0"/>
                        </a:spcBef>
                        <a:spcAft>
                          <a:spcPts val="0"/>
                        </a:spcAft>
                      </a:pPr>
                      <a:endParaRPr lang="en-US" sz="1400">
                        <a:solidFill>
                          <a:schemeClr val="tx1"/>
                        </a:solidFill>
                        <a:latin typeface="Times New Roman"/>
                        <a:ea typeface="Times"/>
                        <a:cs typeface="Times New Roman"/>
                      </a:endParaRPr>
                    </a:p>
                    <a:p>
                      <a:pPr marL="0" marR="0" algn="ctr">
                        <a:lnSpc>
                          <a:spcPct val="115000"/>
                        </a:lnSpc>
                        <a:spcBef>
                          <a:spcPts val="0"/>
                        </a:spcBef>
                        <a:spcAft>
                          <a:spcPts val="0"/>
                        </a:spcAft>
                      </a:pPr>
                      <a:r>
                        <a:rPr lang="en-US" sz="1400">
                          <a:solidFill>
                            <a:schemeClr val="tx1"/>
                          </a:solidFill>
                          <a:latin typeface="Times New Roman"/>
                          <a:ea typeface="Times"/>
                          <a:cs typeface="Times New Roman"/>
                        </a:rPr>
                        <a:t>Third Class</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Times New Roman"/>
                          <a:ea typeface="Times"/>
                          <a:cs typeface="Times New Roman"/>
                        </a:rPr>
                        <a:t>Reasonable</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Meager</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Poor</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tx1"/>
                          </a:solidFill>
                          <a:latin typeface="Times New Roman"/>
                          <a:ea typeface="Times"/>
                          <a:cs typeface="Times New Roman"/>
                        </a:rPr>
                        <a:t>C+</a:t>
                      </a:r>
                      <a:endParaRPr lang="en-US" sz="1400">
                        <a:solidFill>
                          <a:schemeClr val="tx1"/>
                        </a:solidFill>
                        <a:latin typeface="Calibri"/>
                        <a:ea typeface="Calibri"/>
                        <a:cs typeface="Times New Roman"/>
                      </a:endParaRPr>
                    </a:p>
                    <a:p>
                      <a:pPr marL="0" marR="0" algn="ctr">
                        <a:lnSpc>
                          <a:spcPct val="115000"/>
                        </a:lnSpc>
                        <a:spcBef>
                          <a:spcPts val="0"/>
                        </a:spcBef>
                        <a:spcAft>
                          <a:spcPts val="0"/>
                        </a:spcAft>
                      </a:pPr>
                      <a:r>
                        <a:rPr lang="en-US" sz="1400">
                          <a:solidFill>
                            <a:schemeClr val="tx1"/>
                          </a:solidFill>
                          <a:latin typeface="Times New Roman"/>
                          <a:ea typeface="Times"/>
                          <a:cs typeface="Times New Roman"/>
                        </a:rPr>
                        <a:t>C</a:t>
                      </a:r>
                      <a:endParaRPr lang="en-US" sz="1400">
                        <a:solidFill>
                          <a:schemeClr val="tx1"/>
                        </a:solidFill>
                        <a:latin typeface="Calibri"/>
                        <a:ea typeface="Calibri"/>
                        <a:cs typeface="Times New Roman"/>
                      </a:endParaRPr>
                    </a:p>
                    <a:p>
                      <a:pPr marL="0" marR="0" algn="ctr">
                        <a:lnSpc>
                          <a:spcPct val="115000"/>
                        </a:lnSpc>
                        <a:spcBef>
                          <a:spcPts val="0"/>
                        </a:spcBef>
                        <a:spcAft>
                          <a:spcPts val="0"/>
                        </a:spcAft>
                      </a:pPr>
                      <a:r>
                        <a:rPr lang="en-US" sz="1400">
                          <a:solidFill>
                            <a:schemeClr val="tx1"/>
                          </a:solidFill>
                          <a:latin typeface="Times New Roman"/>
                          <a:ea typeface="Times"/>
                          <a:cs typeface="Times New Roman"/>
                        </a:rPr>
                        <a:t>C-</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Times New Roman"/>
                          <a:ea typeface="Times"/>
                          <a:cs typeface="Times New Roman"/>
                        </a:rPr>
                        <a:t>2.3</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2.0</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1.7</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Times New Roman"/>
                          <a:ea typeface="Times"/>
                          <a:cs typeface="Times New Roman"/>
                        </a:rPr>
                        <a:t>50-54 %</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45-49 %</a:t>
                      </a:r>
                      <a:endParaRPr lang="en-US" sz="1400" dirty="0">
                        <a:solidFill>
                          <a:schemeClr val="tx1"/>
                        </a:solidFill>
                        <a:latin typeface="Calibri"/>
                        <a:ea typeface="Calibri"/>
                        <a:cs typeface="Times New Roman"/>
                      </a:endParaRPr>
                    </a:p>
                    <a:p>
                      <a:pPr marL="0" marR="0" algn="ctr">
                        <a:lnSpc>
                          <a:spcPct val="115000"/>
                        </a:lnSpc>
                        <a:spcBef>
                          <a:spcPts val="0"/>
                        </a:spcBef>
                        <a:spcAft>
                          <a:spcPts val="0"/>
                        </a:spcAft>
                      </a:pPr>
                      <a:r>
                        <a:rPr lang="en-US" sz="1400" dirty="0">
                          <a:solidFill>
                            <a:schemeClr val="tx1"/>
                          </a:solidFill>
                          <a:latin typeface="Times New Roman"/>
                          <a:ea typeface="Times"/>
                          <a:cs typeface="Times New Roman"/>
                        </a:rPr>
                        <a:t>40-44 %</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47">
                <a:tc>
                  <a:txBody>
                    <a:bodyPr/>
                    <a:lstStyle/>
                    <a:p>
                      <a:pPr marL="0" marR="0" algn="ctr">
                        <a:lnSpc>
                          <a:spcPct val="115000"/>
                        </a:lnSpc>
                        <a:spcBef>
                          <a:spcPts val="0"/>
                        </a:spcBef>
                        <a:spcAft>
                          <a:spcPts val="0"/>
                        </a:spcAft>
                      </a:pPr>
                      <a:r>
                        <a:rPr lang="en-US" sz="1400">
                          <a:solidFill>
                            <a:schemeClr val="tx1"/>
                          </a:solidFill>
                          <a:latin typeface="Times New Roman"/>
                          <a:ea typeface="Times"/>
                          <a:cs typeface="Times New Roman"/>
                        </a:rPr>
                        <a:t>Failure</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tx1"/>
                          </a:solidFill>
                          <a:latin typeface="Times New Roman"/>
                          <a:ea typeface="Times"/>
                          <a:cs typeface="Times New Roman"/>
                        </a:rPr>
                        <a:t>Inadequate</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tx1"/>
                          </a:solidFill>
                          <a:latin typeface="Times New Roman"/>
                          <a:ea typeface="Times"/>
                          <a:cs typeface="Times New Roman"/>
                        </a:rPr>
                        <a:t>F</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chemeClr val="tx1"/>
                          </a:solidFill>
                          <a:latin typeface="Times New Roman"/>
                          <a:ea typeface="Times"/>
                          <a:cs typeface="Times New Roman"/>
                        </a:rPr>
                        <a:t>0.0</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Times New Roman"/>
                          <a:ea typeface="Times"/>
                          <a:cs typeface="Times New Roman"/>
                        </a:rPr>
                        <a:t>0-39 %</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a:xfrm>
            <a:off x="2590800" y="6416675"/>
            <a:ext cx="4419600" cy="365125"/>
          </a:xfrm>
        </p:spPr>
        <p:txBody>
          <a:bodyPr/>
          <a:lstStyle/>
          <a:p>
            <a:r>
              <a:rPr lang="en-US" sz="1400" dirty="0" smtClean="0">
                <a:solidFill>
                  <a:schemeClr val="bg1"/>
                </a:solidFill>
              </a:rPr>
              <a:t>Mission India Theological Seminary, Nagpur (India)</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14400"/>
          </a:xfrm>
        </p:spPr>
        <p:txBody>
          <a:bodyPr>
            <a:normAutofit fontScale="90000"/>
          </a:bodyPr>
          <a:lstStyle/>
          <a:p>
            <a:r>
              <a:rPr lang="en-US" dirty="0" smtClean="0"/>
              <a:t/>
            </a:r>
            <a:br>
              <a:rPr lang="en-US" dirty="0" smtClean="0"/>
            </a:br>
            <a:r>
              <a:rPr lang="en-US" sz="3600" dirty="0" smtClean="0"/>
              <a:t>MATUL </a:t>
            </a:r>
            <a:r>
              <a:rPr lang="en-US" sz="3600" dirty="0" smtClean="0"/>
              <a:t>PROGRAM SCHEDULE: 2012-14</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0" y="914402"/>
          <a:ext cx="9144000" cy="6101087"/>
        </p:xfrm>
        <a:graphic>
          <a:graphicData uri="http://schemas.openxmlformats.org/drawingml/2006/table">
            <a:tbl>
              <a:tblPr firstRow="1" bandRow="1">
                <a:tableStyleId>{5C22544A-7EE6-4342-B048-85BDC9FD1C3A}</a:tableStyleId>
              </a:tblPr>
              <a:tblGrid>
                <a:gridCol w="2286000"/>
                <a:gridCol w="2326460"/>
                <a:gridCol w="2702740"/>
                <a:gridCol w="1828800"/>
              </a:tblGrid>
              <a:tr h="538003">
                <a:tc>
                  <a:txBody>
                    <a:bodyPr/>
                    <a:lstStyle/>
                    <a:p>
                      <a:pPr marL="0" marR="0" algn="ctr">
                        <a:lnSpc>
                          <a:spcPts val="1440"/>
                        </a:lnSpc>
                        <a:spcBef>
                          <a:spcPts val="0"/>
                        </a:spcBef>
                        <a:spcAft>
                          <a:spcPts val="0"/>
                        </a:spcAft>
                      </a:pPr>
                      <a:r>
                        <a:rPr lang="en-US" sz="1800" b="1" dirty="0">
                          <a:solidFill>
                            <a:srgbClr val="333333"/>
                          </a:solidFill>
                          <a:latin typeface="Times New Roman"/>
                          <a:ea typeface="Times New Roman"/>
                          <a:cs typeface="Times New Roman"/>
                        </a:rPr>
                        <a:t>Subjects</a:t>
                      </a:r>
                      <a:endParaRPr lang="en-US" sz="1800" dirty="0">
                        <a:latin typeface="Times New Roman"/>
                        <a:ea typeface="Times New Roman"/>
                        <a:cs typeface="Times New Roman"/>
                      </a:endParaRPr>
                    </a:p>
                  </a:txBody>
                  <a:tcPr marL="68580" marR="68580" marT="0" marB="0"/>
                </a:tc>
                <a:tc>
                  <a:txBody>
                    <a:bodyPr/>
                    <a:lstStyle/>
                    <a:p>
                      <a:pPr marL="0" marR="0" algn="ctr">
                        <a:lnSpc>
                          <a:spcPts val="1440"/>
                        </a:lnSpc>
                        <a:spcBef>
                          <a:spcPts val="0"/>
                        </a:spcBef>
                        <a:spcAft>
                          <a:spcPts val="0"/>
                        </a:spcAft>
                      </a:pPr>
                      <a:r>
                        <a:rPr lang="en-US" sz="1800" b="1">
                          <a:solidFill>
                            <a:srgbClr val="333333"/>
                          </a:solidFill>
                          <a:latin typeface="Times New Roman"/>
                          <a:ea typeface="Times New Roman"/>
                          <a:cs typeface="Times New Roman"/>
                        </a:rPr>
                        <a:t>Teaching Faculty</a:t>
                      </a:r>
                      <a:endParaRPr lang="en-US" sz="1800">
                        <a:latin typeface="Times New Roman"/>
                        <a:ea typeface="Times New Roman"/>
                        <a:cs typeface="Times New Roman"/>
                      </a:endParaRPr>
                    </a:p>
                  </a:txBody>
                  <a:tcPr marL="68580" marR="68580" marT="0" marB="0"/>
                </a:tc>
                <a:tc>
                  <a:txBody>
                    <a:bodyPr/>
                    <a:lstStyle/>
                    <a:p>
                      <a:pPr marL="0" marR="0" algn="ctr">
                        <a:lnSpc>
                          <a:spcPts val="1440"/>
                        </a:lnSpc>
                        <a:spcBef>
                          <a:spcPts val="0"/>
                        </a:spcBef>
                        <a:spcAft>
                          <a:spcPts val="0"/>
                        </a:spcAft>
                      </a:pPr>
                      <a:r>
                        <a:rPr lang="en-US" sz="1800" b="1">
                          <a:solidFill>
                            <a:srgbClr val="333333"/>
                          </a:solidFill>
                          <a:latin typeface="Times New Roman"/>
                          <a:ea typeface="Times New Roman"/>
                          <a:cs typeface="Times New Roman"/>
                        </a:rPr>
                        <a:t>Specialization </a:t>
                      </a:r>
                      <a:endParaRPr lang="en-US" sz="1800">
                        <a:latin typeface="Times New Roman"/>
                        <a:ea typeface="Times New Roman"/>
                        <a:cs typeface="Times New Roman"/>
                      </a:endParaRPr>
                    </a:p>
                  </a:txBody>
                  <a:tcPr marL="68580" marR="68580" marT="0" marB="0"/>
                </a:tc>
                <a:tc>
                  <a:txBody>
                    <a:bodyPr/>
                    <a:lstStyle/>
                    <a:p>
                      <a:pPr marL="0" marR="0" algn="ctr">
                        <a:lnSpc>
                          <a:spcPts val="1440"/>
                        </a:lnSpc>
                        <a:spcBef>
                          <a:spcPts val="0"/>
                        </a:spcBef>
                        <a:spcAft>
                          <a:spcPts val="0"/>
                        </a:spcAft>
                      </a:pPr>
                      <a:r>
                        <a:rPr lang="en-US" sz="1800" b="1">
                          <a:solidFill>
                            <a:srgbClr val="333333"/>
                          </a:solidFill>
                          <a:latin typeface="Times New Roman"/>
                          <a:ea typeface="Times New Roman"/>
                          <a:cs typeface="Times New Roman"/>
                        </a:rPr>
                        <a:t>Class Scheduled</a:t>
                      </a:r>
                      <a:endParaRPr lang="en-US" sz="1800">
                        <a:latin typeface="Times New Roman"/>
                        <a:ea typeface="Times New Roman"/>
                        <a:cs typeface="Times New Roman"/>
                      </a:endParaRPr>
                    </a:p>
                  </a:txBody>
                  <a:tcPr marL="68580" marR="68580" marT="0" marB="0"/>
                </a:tc>
              </a:tr>
              <a:tr h="618120">
                <a:tc>
                  <a:txBody>
                    <a:bodyPr/>
                    <a:lstStyle/>
                    <a:p>
                      <a:pPr marL="0" marR="0" algn="ctr">
                        <a:lnSpc>
                          <a:spcPts val="1440"/>
                        </a:lnSpc>
                        <a:spcBef>
                          <a:spcPts val="0"/>
                        </a:spcBef>
                        <a:spcAft>
                          <a:spcPts val="0"/>
                        </a:spcAft>
                      </a:pPr>
                      <a:r>
                        <a:rPr lang="en-US" sz="1800" dirty="0">
                          <a:solidFill>
                            <a:srgbClr val="FF0000"/>
                          </a:solidFill>
                          <a:latin typeface="Times New Roman"/>
                          <a:ea typeface="Times New Roman"/>
                          <a:cs typeface="Times New Roman"/>
                        </a:rPr>
                        <a:t>TUL500 Writings, Reign, and Urban Realities</a:t>
                      </a:r>
                      <a:endParaRPr lang="en-US" sz="18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Dr. </a:t>
                      </a:r>
                      <a:r>
                        <a:rPr lang="en-US" sz="1800" dirty="0" err="1">
                          <a:latin typeface="Times New Roman"/>
                          <a:ea typeface="Times New Roman"/>
                          <a:cs typeface="Times New Roman"/>
                        </a:rPr>
                        <a:t>Ganesapandy</a:t>
                      </a:r>
                      <a:r>
                        <a:rPr lang="en-US" sz="1800" dirty="0">
                          <a:latin typeface="Times New Roman"/>
                          <a:ea typeface="Times New Roman"/>
                          <a:cs typeface="Times New Roman"/>
                        </a:rPr>
                        <a:t> J, M.A., </a:t>
                      </a:r>
                      <a:r>
                        <a:rPr lang="en-US" sz="1800" dirty="0" err="1">
                          <a:latin typeface="Times New Roman"/>
                          <a:ea typeface="Times New Roman"/>
                          <a:cs typeface="Times New Roman"/>
                        </a:rPr>
                        <a:t>D.Miss</a:t>
                      </a:r>
                      <a:r>
                        <a:rPr lang="en-US" sz="1800" dirty="0">
                          <a:latin typeface="Times New Roman"/>
                          <a:ea typeface="Times New Roman"/>
                          <a:cs typeface="Times New Roman"/>
                        </a:rPr>
                        <a:t>.</a:t>
                      </a: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Missiology &amp; Inter-cultural studies</a:t>
                      </a:r>
                    </a:p>
                  </a:txBody>
                  <a:tcPr marL="68580" marR="68580" marT="0" marB="0"/>
                </a:tc>
                <a:tc>
                  <a:txBody>
                    <a:bodyPr/>
                    <a:lstStyle/>
                    <a:p>
                      <a:pPr marL="0" marR="0">
                        <a:spcBef>
                          <a:spcPts val="0"/>
                        </a:spcBef>
                        <a:spcAft>
                          <a:spcPts val="0"/>
                        </a:spcAft>
                      </a:pPr>
                      <a:r>
                        <a:rPr lang="en-US" sz="1800">
                          <a:solidFill>
                            <a:srgbClr val="FF0000"/>
                          </a:solidFill>
                          <a:latin typeface="Times New Roman"/>
                          <a:ea typeface="Times New Roman"/>
                          <a:cs typeface="Times New Roman"/>
                        </a:rPr>
                        <a:t>Completed </a:t>
                      </a:r>
                      <a:endParaRPr lang="en-US" sz="1800">
                        <a:latin typeface="Times New Roman"/>
                        <a:ea typeface="Times New Roman"/>
                        <a:cs typeface="Times New Roman"/>
                      </a:endParaRPr>
                    </a:p>
                  </a:txBody>
                  <a:tcPr marL="68580" marR="68580" marT="0" marB="0"/>
                </a:tc>
              </a:tr>
              <a:tr h="618120">
                <a:tc>
                  <a:txBody>
                    <a:bodyPr/>
                    <a:lstStyle/>
                    <a:p>
                      <a:pPr marL="0" marR="0" algn="ctr">
                        <a:lnSpc>
                          <a:spcPts val="1440"/>
                        </a:lnSpc>
                      </a:pPr>
                      <a:r>
                        <a:rPr lang="en-US" sz="1800">
                          <a:solidFill>
                            <a:srgbClr val="FF0000"/>
                          </a:solidFill>
                          <a:latin typeface="Calibri"/>
                          <a:ea typeface="Times New Roman"/>
                          <a:cs typeface="Times New Roman"/>
                        </a:rPr>
                        <a:t>TUL 505 Language &amp; Culture Acquisition</a:t>
                      </a:r>
                      <a:endParaRPr lang="en-US" sz="1800">
                        <a:latin typeface="Calibri"/>
                        <a:ea typeface="Times New Roman"/>
                        <a:cs typeface="Times New Roman"/>
                      </a:endParaRP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Dr. Isaac Raja, PhD</a:t>
                      </a:r>
                    </a:p>
                  </a:txBody>
                  <a:tcPr marL="68580" marR="68580" marT="0" marB="0"/>
                </a:tc>
                <a:tc>
                  <a:txBody>
                    <a:bodyPr/>
                    <a:lstStyle/>
                    <a:p>
                      <a:pPr marL="0" marR="0" algn="ctr">
                        <a:spcBef>
                          <a:spcPts val="0"/>
                        </a:spcBef>
                        <a:spcAft>
                          <a:spcPts val="0"/>
                        </a:spcAft>
                      </a:pPr>
                      <a:r>
                        <a:rPr lang="en-US" sz="1800">
                          <a:latin typeface="Times New Roman"/>
                          <a:ea typeface="Times New Roman"/>
                          <a:cs typeface="Times New Roman"/>
                        </a:rPr>
                        <a:t>Missiology &amp; Inter-cultural studies</a:t>
                      </a:r>
                    </a:p>
                  </a:txBody>
                  <a:tcPr marL="68580" marR="68580" marT="0" marB="0"/>
                </a:tc>
                <a:tc>
                  <a:txBody>
                    <a:bodyPr/>
                    <a:lstStyle/>
                    <a:p>
                      <a:pPr marL="0" marR="0">
                        <a:spcBef>
                          <a:spcPts val="0"/>
                        </a:spcBef>
                        <a:spcAft>
                          <a:spcPts val="0"/>
                        </a:spcAft>
                      </a:pPr>
                      <a:r>
                        <a:rPr lang="en-US" sz="1800">
                          <a:solidFill>
                            <a:srgbClr val="FF0000"/>
                          </a:solidFill>
                          <a:latin typeface="Times New Roman"/>
                          <a:ea typeface="Times New Roman"/>
                          <a:cs typeface="Times New Roman"/>
                        </a:rPr>
                        <a:t>Completed</a:t>
                      </a:r>
                      <a:endParaRPr lang="en-US" sz="1800">
                        <a:latin typeface="Times New Roman"/>
                        <a:ea typeface="Times New Roman"/>
                        <a:cs typeface="Times New Roman"/>
                      </a:endParaRPr>
                    </a:p>
                  </a:txBody>
                  <a:tcPr marL="68580" marR="68580" marT="0" marB="0"/>
                </a:tc>
              </a:tr>
              <a:tr h="618120">
                <a:tc>
                  <a:txBody>
                    <a:bodyPr/>
                    <a:lstStyle/>
                    <a:p>
                      <a:pPr marL="0" marR="0" algn="ctr">
                        <a:lnSpc>
                          <a:spcPts val="1440"/>
                        </a:lnSpc>
                        <a:spcBef>
                          <a:spcPts val="0"/>
                        </a:spcBef>
                        <a:spcAft>
                          <a:spcPts val="0"/>
                        </a:spcAft>
                      </a:pPr>
                      <a:r>
                        <a:rPr lang="en-US" sz="1800">
                          <a:solidFill>
                            <a:srgbClr val="FF0000"/>
                          </a:solidFill>
                          <a:latin typeface="Times New Roman"/>
                          <a:ea typeface="Times New Roman"/>
                          <a:cs typeface="Times New Roman"/>
                        </a:rPr>
                        <a:t>TUL 520 Urban Spirituality</a:t>
                      </a:r>
                      <a:endParaRPr lang="en-US" sz="18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Dr. Tan Florence, </a:t>
                      </a:r>
                      <a:r>
                        <a:rPr lang="en-US" sz="1800" dirty="0" err="1">
                          <a:latin typeface="Times New Roman"/>
                          <a:ea typeface="Times New Roman"/>
                          <a:cs typeface="Times New Roman"/>
                        </a:rPr>
                        <a:t>M.Th.</a:t>
                      </a:r>
                      <a:r>
                        <a:rPr lang="en-US" sz="1800" dirty="0">
                          <a:latin typeface="Times New Roman"/>
                          <a:ea typeface="Times New Roman"/>
                          <a:cs typeface="Times New Roman"/>
                        </a:rPr>
                        <a:t> </a:t>
                      </a:r>
                      <a:r>
                        <a:rPr lang="en-US" sz="1800" dirty="0" err="1">
                          <a:latin typeface="Times New Roman"/>
                          <a:ea typeface="Times New Roman"/>
                          <a:cs typeface="Times New Roman"/>
                        </a:rPr>
                        <a:t>D.Min</a:t>
                      </a:r>
                      <a:r>
                        <a:rPr lang="en-US" sz="1800" dirty="0">
                          <a:latin typeface="Times New Roman"/>
                          <a:ea typeface="Times New Roman"/>
                          <a:cs typeface="Times New Roman"/>
                        </a:rPr>
                        <a:t>.</a:t>
                      </a: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Leadership &amp; Mission</a:t>
                      </a:r>
                    </a:p>
                  </a:txBody>
                  <a:tcPr marL="68580" marR="68580" marT="0" marB="0"/>
                </a:tc>
                <a:tc>
                  <a:txBody>
                    <a:bodyPr/>
                    <a:lstStyle/>
                    <a:p>
                      <a:pPr marL="0" marR="0">
                        <a:spcBef>
                          <a:spcPts val="0"/>
                        </a:spcBef>
                        <a:spcAft>
                          <a:spcPts val="0"/>
                        </a:spcAft>
                      </a:pPr>
                      <a:r>
                        <a:rPr lang="en-US" sz="1800">
                          <a:solidFill>
                            <a:srgbClr val="FF0000"/>
                          </a:solidFill>
                          <a:latin typeface="Times New Roman"/>
                          <a:ea typeface="Times New Roman"/>
                          <a:cs typeface="Times New Roman"/>
                        </a:rPr>
                        <a:t>Completed</a:t>
                      </a:r>
                      <a:endParaRPr lang="en-US" sz="1800">
                        <a:latin typeface="Times New Roman"/>
                        <a:ea typeface="Times New Roman"/>
                        <a:cs typeface="Times New Roman"/>
                      </a:endParaRPr>
                    </a:p>
                  </a:txBody>
                  <a:tcPr marL="68580" marR="68580" marT="0" marB="0"/>
                </a:tc>
              </a:tr>
              <a:tr h="618120">
                <a:tc>
                  <a:txBody>
                    <a:bodyPr/>
                    <a:lstStyle/>
                    <a:p>
                      <a:pPr marL="0" marR="0" algn="ctr">
                        <a:lnSpc>
                          <a:spcPts val="1440"/>
                        </a:lnSpc>
                        <a:spcBef>
                          <a:spcPts val="0"/>
                        </a:spcBef>
                        <a:spcAft>
                          <a:spcPts val="0"/>
                        </a:spcAft>
                      </a:pPr>
                      <a:r>
                        <a:rPr lang="en-US" sz="1800">
                          <a:solidFill>
                            <a:srgbClr val="FF0000"/>
                          </a:solidFill>
                          <a:latin typeface="Times New Roman"/>
                          <a:ea typeface="Times New Roman"/>
                          <a:cs typeface="Times New Roman"/>
                        </a:rPr>
                        <a:t>TUL 530 Building Faith Communities in Urban Society</a:t>
                      </a:r>
                      <a:endParaRPr lang="en-US" sz="18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a:latin typeface="Times New Roman"/>
                          <a:ea typeface="Times New Roman"/>
                          <a:cs typeface="Times New Roman"/>
                        </a:rPr>
                        <a:t>Dr. Ganesapandy, D.Miss</a:t>
                      </a: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Missiology &amp; Inter-cultural studies</a:t>
                      </a:r>
                    </a:p>
                  </a:txBody>
                  <a:tcPr marL="68580" marR="68580" marT="0" marB="0"/>
                </a:tc>
                <a:tc>
                  <a:txBody>
                    <a:bodyPr/>
                    <a:lstStyle/>
                    <a:p>
                      <a:pPr marL="0" marR="0">
                        <a:spcBef>
                          <a:spcPts val="0"/>
                        </a:spcBef>
                        <a:spcAft>
                          <a:spcPts val="0"/>
                        </a:spcAft>
                      </a:pPr>
                      <a:r>
                        <a:rPr lang="en-US" sz="1800">
                          <a:solidFill>
                            <a:srgbClr val="FF0000"/>
                          </a:solidFill>
                          <a:latin typeface="Times New Roman"/>
                          <a:ea typeface="Times New Roman"/>
                          <a:cs typeface="Times New Roman"/>
                        </a:rPr>
                        <a:t>Completed</a:t>
                      </a:r>
                      <a:endParaRPr lang="en-US" sz="1800">
                        <a:latin typeface="Times New Roman"/>
                        <a:ea typeface="Times New Roman"/>
                        <a:cs typeface="Times New Roman"/>
                      </a:endParaRPr>
                    </a:p>
                  </a:txBody>
                  <a:tcPr marL="68580" marR="68580" marT="0" marB="0"/>
                </a:tc>
              </a:tr>
              <a:tr h="618120">
                <a:tc>
                  <a:txBody>
                    <a:bodyPr/>
                    <a:lstStyle/>
                    <a:p>
                      <a:pPr marL="0" marR="0" algn="ctr">
                        <a:lnSpc>
                          <a:spcPts val="1440"/>
                        </a:lnSpc>
                        <a:spcBef>
                          <a:spcPts val="0"/>
                        </a:spcBef>
                        <a:spcAft>
                          <a:spcPts val="0"/>
                        </a:spcAft>
                      </a:pPr>
                      <a:r>
                        <a:rPr lang="en-US" sz="1800">
                          <a:solidFill>
                            <a:srgbClr val="FF0000"/>
                          </a:solidFill>
                          <a:latin typeface="Times New Roman"/>
                          <a:ea typeface="Times New Roman"/>
                          <a:cs typeface="Times New Roman"/>
                        </a:rPr>
                        <a:t>TUL 540 Urban Reality &amp; Theology</a:t>
                      </a:r>
                      <a:endParaRPr lang="en-US" sz="18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a:latin typeface="Times New Roman"/>
                          <a:ea typeface="Times New Roman"/>
                          <a:cs typeface="Times New Roman"/>
                        </a:rPr>
                        <a:t>J.N.Manokaran, M.Th., PhD.</a:t>
                      </a: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Missiology &amp; Urban Mission</a:t>
                      </a:r>
                    </a:p>
                  </a:txBody>
                  <a:tcPr marL="68580" marR="68580" marT="0" marB="0"/>
                </a:tc>
                <a:tc>
                  <a:txBody>
                    <a:bodyPr/>
                    <a:lstStyle/>
                    <a:p>
                      <a:pPr marL="0" marR="0">
                        <a:spcBef>
                          <a:spcPts val="0"/>
                        </a:spcBef>
                        <a:spcAft>
                          <a:spcPts val="0"/>
                        </a:spcAft>
                      </a:pPr>
                      <a:r>
                        <a:rPr lang="en-US" sz="1800">
                          <a:solidFill>
                            <a:srgbClr val="FF0000"/>
                          </a:solidFill>
                          <a:latin typeface="Times New Roman"/>
                          <a:ea typeface="Times New Roman"/>
                          <a:cs typeface="Times New Roman"/>
                        </a:rPr>
                        <a:t>Completed</a:t>
                      </a:r>
                      <a:endParaRPr lang="en-US" sz="1800">
                        <a:latin typeface="Times New Roman"/>
                        <a:ea typeface="Times New Roman"/>
                        <a:cs typeface="Times New Roman"/>
                      </a:endParaRPr>
                    </a:p>
                  </a:txBody>
                  <a:tcPr marL="68580" marR="68580" marT="0" marB="0"/>
                </a:tc>
              </a:tr>
              <a:tr h="1236242">
                <a:tc>
                  <a:txBody>
                    <a:bodyPr/>
                    <a:lstStyle/>
                    <a:p>
                      <a:pPr marL="0" marR="0" algn="ctr">
                        <a:spcBef>
                          <a:spcPts val="0"/>
                        </a:spcBef>
                        <a:spcAft>
                          <a:spcPts val="0"/>
                        </a:spcAft>
                      </a:pPr>
                      <a:r>
                        <a:rPr lang="en-US" sz="1800">
                          <a:solidFill>
                            <a:srgbClr val="FF0000"/>
                          </a:solidFill>
                          <a:latin typeface="Times New Roman"/>
                          <a:ea typeface="Times New Roman"/>
                          <a:cs typeface="Times New Roman"/>
                        </a:rPr>
                        <a:t>TUL 620 Leadership in Urban Movements</a:t>
                      </a:r>
                      <a:endParaRPr lang="en-US" sz="18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a:latin typeface="Times New Roman"/>
                          <a:ea typeface="Times New Roman"/>
                          <a:cs typeface="Times New Roman"/>
                        </a:rPr>
                        <a:t>Dr. Saji Lukos, MBA, M.Div., D.Min)</a:t>
                      </a: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Human Recourse &amp; Business administration,</a:t>
                      </a:r>
                    </a:p>
                    <a:p>
                      <a:pPr marL="0" marR="0" algn="ctr">
                        <a:spcBef>
                          <a:spcPts val="0"/>
                        </a:spcBef>
                        <a:spcAft>
                          <a:spcPts val="0"/>
                        </a:spcAft>
                      </a:pPr>
                      <a:r>
                        <a:rPr lang="en-US" sz="1800" dirty="0">
                          <a:latin typeface="Times New Roman"/>
                          <a:ea typeface="Times New Roman"/>
                          <a:cs typeface="Times New Roman"/>
                        </a:rPr>
                        <a:t>Transformational Leadership</a:t>
                      </a:r>
                    </a:p>
                  </a:txBody>
                  <a:tcPr marL="68580" marR="68580" marT="0" marB="0"/>
                </a:tc>
                <a:tc>
                  <a:txBody>
                    <a:bodyPr/>
                    <a:lstStyle/>
                    <a:p>
                      <a:pPr marL="0" marR="0">
                        <a:spcBef>
                          <a:spcPts val="0"/>
                        </a:spcBef>
                        <a:spcAft>
                          <a:spcPts val="0"/>
                        </a:spcAft>
                      </a:pPr>
                      <a:r>
                        <a:rPr lang="en-US" sz="1800" dirty="0">
                          <a:solidFill>
                            <a:srgbClr val="FF0000"/>
                          </a:solidFill>
                          <a:latin typeface="Times New Roman"/>
                          <a:ea typeface="Times New Roman"/>
                          <a:cs typeface="Times New Roman"/>
                        </a:rPr>
                        <a:t>In Progress</a:t>
                      </a:r>
                      <a:endParaRPr lang="en-US" sz="1800" dirty="0">
                        <a:latin typeface="Times New Roman"/>
                        <a:ea typeface="Times New Roman"/>
                        <a:cs typeface="Times New Roman"/>
                      </a:endParaRPr>
                    </a:p>
                  </a:txBody>
                  <a:tcPr marL="68580" marR="68580" marT="0" marB="0"/>
                </a:tc>
              </a:tr>
              <a:tr h="1236242">
                <a:tc>
                  <a:txBody>
                    <a:bodyPr/>
                    <a:lstStyle/>
                    <a:p>
                      <a:pPr marL="0" marR="0" algn="ctr">
                        <a:spcBef>
                          <a:spcPts val="0"/>
                        </a:spcBef>
                        <a:spcAft>
                          <a:spcPts val="0"/>
                        </a:spcAft>
                      </a:pPr>
                      <a:r>
                        <a:rPr lang="en-US" sz="1800" dirty="0">
                          <a:solidFill>
                            <a:srgbClr val="FF0000"/>
                          </a:solidFill>
                          <a:latin typeface="Times New Roman"/>
                          <a:ea typeface="Times New Roman"/>
                          <a:cs typeface="Times New Roman"/>
                        </a:rPr>
                        <a:t>TUL 630 Biblical Principles for Community Transformation</a:t>
                      </a:r>
                      <a:endParaRPr lang="en-US" sz="18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a:latin typeface="Times New Roman"/>
                          <a:ea typeface="Times New Roman"/>
                          <a:cs typeface="Times New Roman"/>
                        </a:rPr>
                        <a:t>Dr. Anuj Patro, BD, D.Min</a:t>
                      </a: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Education and Transformational Leadership</a:t>
                      </a:r>
                    </a:p>
                  </a:txBody>
                  <a:tcPr marL="68580" marR="68580" marT="0" marB="0"/>
                </a:tc>
                <a:tc>
                  <a:txBody>
                    <a:bodyPr/>
                    <a:lstStyle/>
                    <a:p>
                      <a:pPr marL="0" marR="0">
                        <a:spcBef>
                          <a:spcPts val="0"/>
                        </a:spcBef>
                        <a:spcAft>
                          <a:spcPts val="0"/>
                        </a:spcAft>
                      </a:pPr>
                      <a:r>
                        <a:rPr lang="en-US" sz="1800" dirty="0">
                          <a:solidFill>
                            <a:srgbClr val="FF0000"/>
                          </a:solidFill>
                          <a:latin typeface="Times New Roman"/>
                          <a:ea typeface="Times New Roman"/>
                          <a:cs typeface="Times New Roman"/>
                        </a:rPr>
                        <a:t>In Progress</a:t>
                      </a:r>
                      <a:endParaRPr lang="en-US" sz="1800" dirty="0">
                        <a:latin typeface="Times New Roman"/>
                        <a:ea typeface="Times New Roman"/>
                        <a:cs typeface="Times New Roman"/>
                      </a:endParaRPr>
                    </a:p>
                  </a:txBody>
                  <a:tcPr marL="68580" marR="68580" marT="0" marB="0"/>
                </a:tc>
              </a:tr>
            </a:tbl>
          </a:graphicData>
        </a:graphic>
      </p:graphicFrame>
      <p:sp>
        <p:nvSpPr>
          <p:cNvPr id="4" name="Footer Placeholder 3"/>
          <p:cNvSpPr>
            <a:spLocks noGrp="1"/>
          </p:cNvSpPr>
          <p:nvPr>
            <p:ph type="ftr" sz="quarter" idx="11"/>
          </p:nvPr>
        </p:nvSpPr>
        <p:spPr>
          <a:xfrm>
            <a:off x="2667000" y="6705600"/>
            <a:ext cx="4724400" cy="381000"/>
          </a:xfrm>
        </p:spPr>
        <p:txBody>
          <a:bodyPr/>
          <a:lstStyle/>
          <a:p>
            <a:r>
              <a:rPr lang="en-US" sz="1400" dirty="0" smtClean="0">
                <a:solidFill>
                  <a:schemeClr val="bg1"/>
                </a:solidFill>
              </a:rPr>
              <a:t>Mission India Theological Seminary, Nagpur (India)</a:t>
            </a:r>
            <a:endParaRPr lang="en-US" sz="1400"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90600"/>
          </a:xfrm>
        </p:spPr>
        <p:txBody>
          <a:bodyPr>
            <a:normAutofit/>
          </a:bodyPr>
          <a:lstStyle/>
          <a:p>
            <a:r>
              <a:rPr lang="en-US" sz="3200" dirty="0" smtClean="0"/>
              <a:t>MATUL PROGRAM SCHEDULE: 2012-14</a:t>
            </a:r>
            <a:endParaRPr lang="en-US" sz="3200" dirty="0"/>
          </a:p>
        </p:txBody>
      </p:sp>
      <p:graphicFrame>
        <p:nvGraphicFramePr>
          <p:cNvPr id="5" name="Content Placeholder 4"/>
          <p:cNvGraphicFramePr>
            <a:graphicFrameLocks noGrp="1"/>
          </p:cNvGraphicFramePr>
          <p:nvPr>
            <p:ph idx="1"/>
          </p:nvPr>
        </p:nvGraphicFramePr>
        <p:xfrm>
          <a:off x="0" y="990602"/>
          <a:ext cx="9144000" cy="5867399"/>
        </p:xfrm>
        <a:graphic>
          <a:graphicData uri="http://schemas.openxmlformats.org/drawingml/2006/table">
            <a:tbl>
              <a:tblPr firstRow="1" bandRow="1">
                <a:tableStyleId>{5C22544A-7EE6-4342-B048-85BDC9FD1C3A}</a:tableStyleId>
              </a:tblPr>
              <a:tblGrid>
                <a:gridCol w="2286000"/>
                <a:gridCol w="2286000"/>
                <a:gridCol w="2895600"/>
                <a:gridCol w="1676400"/>
              </a:tblGrid>
              <a:tr h="641492">
                <a:tc>
                  <a:txBody>
                    <a:bodyPr/>
                    <a:lstStyle/>
                    <a:p>
                      <a:pPr marL="0" marR="0" algn="ctr">
                        <a:lnSpc>
                          <a:spcPts val="1440"/>
                        </a:lnSpc>
                      </a:pPr>
                      <a:r>
                        <a:rPr lang="en-US" sz="1800" dirty="0">
                          <a:solidFill>
                            <a:srgbClr val="333333"/>
                          </a:solidFill>
                          <a:latin typeface="Calibri"/>
                          <a:ea typeface="Times New Roman"/>
                          <a:cs typeface="Times New Roman"/>
                        </a:rPr>
                        <a:t>TUL 555 Educational Centre Development</a:t>
                      </a:r>
                      <a:endParaRPr lang="en-US" sz="1800" dirty="0">
                        <a:latin typeface="Calibri"/>
                        <a:ea typeface="Times New Roman"/>
                        <a:cs typeface="Times New Roman"/>
                      </a:endParaRP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Rev . </a:t>
                      </a:r>
                      <a:r>
                        <a:rPr lang="en-US" sz="1800" dirty="0" err="1">
                          <a:latin typeface="Times New Roman"/>
                          <a:ea typeface="Times New Roman"/>
                          <a:cs typeface="Times New Roman"/>
                        </a:rPr>
                        <a:t>Diwakar</a:t>
                      </a:r>
                      <a:r>
                        <a:rPr lang="en-US" sz="1800" dirty="0">
                          <a:latin typeface="Times New Roman"/>
                          <a:ea typeface="Times New Roman"/>
                          <a:cs typeface="Times New Roman"/>
                        </a:rPr>
                        <a:t> </a:t>
                      </a:r>
                      <a:r>
                        <a:rPr lang="en-US" sz="1800" dirty="0" err="1">
                          <a:latin typeface="Times New Roman"/>
                          <a:ea typeface="Times New Roman"/>
                          <a:cs typeface="Times New Roman"/>
                        </a:rPr>
                        <a:t>Londhe</a:t>
                      </a:r>
                      <a:r>
                        <a:rPr lang="en-US" sz="1800" dirty="0">
                          <a:latin typeface="Times New Roman"/>
                          <a:ea typeface="Times New Roman"/>
                          <a:cs typeface="Times New Roman"/>
                        </a:rPr>
                        <a:t>, BD, </a:t>
                      </a:r>
                      <a:r>
                        <a:rPr lang="en-US" sz="1800" dirty="0" err="1">
                          <a:latin typeface="Times New Roman"/>
                          <a:ea typeface="Times New Roman"/>
                          <a:cs typeface="Times New Roman"/>
                        </a:rPr>
                        <a:t>M.Th.</a:t>
                      </a:r>
                      <a:endParaRPr lang="en-US" sz="18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a:latin typeface="Times New Roman"/>
                          <a:ea typeface="Times New Roman"/>
                          <a:cs typeface="Times New Roman"/>
                        </a:rPr>
                        <a:t>Pastoral Theology &amp; Counseling</a:t>
                      </a:r>
                    </a:p>
                  </a:txBody>
                  <a:tcPr marL="68580" marR="68580" marT="0" marB="0"/>
                </a:tc>
                <a:tc>
                  <a:txBody>
                    <a:bodyPr/>
                    <a:lstStyle/>
                    <a:p>
                      <a:pPr marL="0" marR="0">
                        <a:spcBef>
                          <a:spcPts val="0"/>
                        </a:spcBef>
                        <a:spcAft>
                          <a:spcPts val="0"/>
                        </a:spcAft>
                      </a:pPr>
                      <a:r>
                        <a:rPr lang="en-US" sz="1800">
                          <a:latin typeface="Times New Roman"/>
                          <a:ea typeface="Times New Roman"/>
                          <a:cs typeface="Times New Roman"/>
                        </a:rPr>
                        <a:t>May-June’13</a:t>
                      </a:r>
                    </a:p>
                  </a:txBody>
                  <a:tcPr marL="68580" marR="68580" marT="0" marB="0"/>
                </a:tc>
              </a:tr>
              <a:tr h="745688">
                <a:tc>
                  <a:txBody>
                    <a:bodyPr/>
                    <a:lstStyle/>
                    <a:p>
                      <a:pPr marL="0" marR="0" algn="ctr">
                        <a:lnSpc>
                          <a:spcPts val="1440"/>
                        </a:lnSpc>
                        <a:spcBef>
                          <a:spcPts val="0"/>
                        </a:spcBef>
                        <a:spcAft>
                          <a:spcPts val="0"/>
                        </a:spcAft>
                      </a:pPr>
                      <a:r>
                        <a:rPr lang="en-US" sz="1800" dirty="0">
                          <a:solidFill>
                            <a:srgbClr val="333333"/>
                          </a:solidFill>
                          <a:latin typeface="Times New Roman"/>
                          <a:ea typeface="Times New Roman"/>
                          <a:cs typeface="Times New Roman"/>
                        </a:rPr>
                        <a:t>TUL 560 Theology and Practice of Community Economics</a:t>
                      </a:r>
                      <a:endParaRPr lang="en-US" sz="18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dirty="0" err="1">
                          <a:latin typeface="Times New Roman"/>
                          <a:ea typeface="Times New Roman"/>
                          <a:cs typeface="Times New Roman"/>
                        </a:rPr>
                        <a:t>Surjit</a:t>
                      </a:r>
                      <a:r>
                        <a:rPr lang="en-US" sz="1800" dirty="0">
                          <a:latin typeface="Times New Roman"/>
                          <a:ea typeface="Times New Roman"/>
                          <a:cs typeface="Times New Roman"/>
                        </a:rPr>
                        <a:t> </a:t>
                      </a:r>
                      <a:r>
                        <a:rPr lang="en-US" sz="1800" dirty="0" err="1">
                          <a:latin typeface="Times New Roman"/>
                          <a:ea typeface="Times New Roman"/>
                          <a:cs typeface="Times New Roman"/>
                        </a:rPr>
                        <a:t>Digal</a:t>
                      </a:r>
                      <a:r>
                        <a:rPr lang="en-US" sz="1800" dirty="0">
                          <a:latin typeface="Times New Roman"/>
                          <a:ea typeface="Times New Roman"/>
                          <a:cs typeface="Times New Roman"/>
                        </a:rPr>
                        <a:t>, </a:t>
                      </a:r>
                      <a:r>
                        <a:rPr lang="en-US" sz="1800" dirty="0" err="1">
                          <a:latin typeface="Times New Roman"/>
                          <a:ea typeface="Times New Roman"/>
                          <a:cs typeface="Times New Roman"/>
                        </a:rPr>
                        <a:t>M.Th.</a:t>
                      </a:r>
                      <a:endParaRPr lang="en-US" sz="18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Theology</a:t>
                      </a:r>
                    </a:p>
                  </a:txBody>
                  <a:tcPr marL="68580" marR="68580" marT="0" marB="0"/>
                </a:tc>
                <a:tc>
                  <a:txBody>
                    <a:bodyPr/>
                    <a:lstStyle/>
                    <a:p>
                      <a:pPr marL="0" marR="0">
                        <a:spcBef>
                          <a:spcPts val="0"/>
                        </a:spcBef>
                        <a:spcAft>
                          <a:spcPts val="0"/>
                        </a:spcAft>
                      </a:pPr>
                      <a:r>
                        <a:rPr lang="en-US" sz="1800">
                          <a:latin typeface="Times New Roman"/>
                          <a:ea typeface="Times New Roman"/>
                          <a:cs typeface="Times New Roman"/>
                        </a:rPr>
                        <a:t>Aug-Sept’13</a:t>
                      </a:r>
                    </a:p>
                  </a:txBody>
                  <a:tcPr marL="68580" marR="68580" marT="0" marB="0"/>
                </a:tc>
              </a:tr>
              <a:tr h="1135886">
                <a:tc>
                  <a:txBody>
                    <a:bodyPr/>
                    <a:lstStyle/>
                    <a:p>
                      <a:pPr marL="0" marR="0" algn="ctr">
                        <a:lnSpc>
                          <a:spcPts val="1440"/>
                        </a:lnSpc>
                        <a:spcBef>
                          <a:spcPts val="0"/>
                        </a:spcBef>
                        <a:spcAft>
                          <a:spcPts val="0"/>
                        </a:spcAft>
                      </a:pPr>
                      <a:r>
                        <a:rPr lang="en-US" sz="1800">
                          <a:solidFill>
                            <a:srgbClr val="333333"/>
                          </a:solidFill>
                          <a:latin typeface="Times New Roman"/>
                          <a:ea typeface="Times New Roman"/>
                          <a:cs typeface="Times New Roman"/>
                        </a:rPr>
                        <a:t>TUL 640 Entrepreneurial &amp; Organizational Development</a:t>
                      </a:r>
                      <a:endParaRPr lang="en-US" sz="1800">
                        <a:latin typeface="Times New Roman"/>
                        <a:ea typeface="Times New Roman"/>
                        <a:cs typeface="Times New Roman"/>
                      </a:endParaRPr>
                    </a:p>
                  </a:txBody>
                  <a:tcPr marL="68580" marR="68580" marT="0" marB="0"/>
                </a:tc>
                <a:tc>
                  <a:txBody>
                    <a:bodyPr/>
                    <a:lstStyle/>
                    <a:p>
                      <a:pPr marL="0" marR="0" algn="ctr">
                        <a:spcBef>
                          <a:spcPts val="0"/>
                        </a:spcBef>
                        <a:spcAft>
                          <a:spcPts val="0"/>
                        </a:spcAft>
                      </a:pPr>
                      <a:endParaRPr lang="en-US" sz="1800" dirty="0">
                        <a:latin typeface="Times New Roman"/>
                        <a:ea typeface="Times New Roman"/>
                        <a:cs typeface="Times New Roman"/>
                      </a:endParaRPr>
                    </a:p>
                    <a:p>
                      <a:pPr marL="0" marR="0" algn="ctr">
                        <a:spcBef>
                          <a:spcPts val="0"/>
                        </a:spcBef>
                        <a:spcAft>
                          <a:spcPts val="0"/>
                        </a:spcAft>
                      </a:pPr>
                      <a:r>
                        <a:rPr lang="en-US" sz="1800" dirty="0">
                          <a:latin typeface="Times New Roman"/>
                          <a:ea typeface="Times New Roman"/>
                          <a:cs typeface="Times New Roman"/>
                        </a:rPr>
                        <a:t>Rev. (Dr.) Hruda Ranjan Lohora,</a:t>
                      </a:r>
                    </a:p>
                    <a:p>
                      <a:pPr marL="0" marR="0" algn="ctr">
                        <a:spcBef>
                          <a:spcPts val="0"/>
                        </a:spcBef>
                        <a:spcAft>
                          <a:spcPts val="0"/>
                        </a:spcAft>
                      </a:pPr>
                      <a:r>
                        <a:rPr lang="en-US" sz="1800" dirty="0">
                          <a:latin typeface="Times New Roman"/>
                          <a:ea typeface="Times New Roman"/>
                          <a:cs typeface="Times New Roman"/>
                        </a:rPr>
                        <a:t>MA, </a:t>
                      </a:r>
                      <a:r>
                        <a:rPr lang="en-US" sz="1800" dirty="0" err="1">
                          <a:latin typeface="Times New Roman"/>
                          <a:ea typeface="Times New Roman"/>
                          <a:cs typeface="Times New Roman"/>
                        </a:rPr>
                        <a:t>M.Th.</a:t>
                      </a:r>
                      <a:r>
                        <a:rPr lang="en-US" sz="1800" dirty="0">
                          <a:latin typeface="Times New Roman"/>
                          <a:ea typeface="Times New Roman"/>
                          <a:cs typeface="Times New Roman"/>
                        </a:rPr>
                        <a:t> (PhD)</a:t>
                      </a: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Missiology, Intercultural Studies, Human Resource &amp; Management</a:t>
                      </a:r>
                    </a:p>
                  </a:txBody>
                  <a:tcPr marL="68580" marR="68580" marT="0" marB="0"/>
                </a:tc>
                <a:tc>
                  <a:txBody>
                    <a:bodyPr/>
                    <a:lstStyle/>
                    <a:p>
                      <a:pPr marL="0" marR="0">
                        <a:spcBef>
                          <a:spcPts val="0"/>
                        </a:spcBef>
                        <a:spcAft>
                          <a:spcPts val="0"/>
                        </a:spcAft>
                      </a:pPr>
                      <a:r>
                        <a:rPr lang="en-US" sz="1800" dirty="0">
                          <a:latin typeface="Times New Roman"/>
                          <a:ea typeface="Times New Roman"/>
                          <a:cs typeface="Times New Roman"/>
                        </a:rPr>
                        <a:t>Sept-Oct’13</a:t>
                      </a:r>
                    </a:p>
                  </a:txBody>
                  <a:tcPr marL="68580" marR="68580" marT="0" marB="0"/>
                </a:tc>
              </a:tr>
              <a:tr h="641492">
                <a:tc>
                  <a:txBody>
                    <a:bodyPr/>
                    <a:lstStyle/>
                    <a:p>
                      <a:pPr marL="0" marR="0" algn="ctr">
                        <a:lnSpc>
                          <a:spcPts val="1440"/>
                        </a:lnSpc>
                        <a:spcBef>
                          <a:spcPts val="0"/>
                        </a:spcBef>
                        <a:spcAft>
                          <a:spcPts val="0"/>
                        </a:spcAft>
                      </a:pPr>
                      <a:r>
                        <a:rPr lang="en-US" sz="1800">
                          <a:solidFill>
                            <a:srgbClr val="333333"/>
                          </a:solidFill>
                          <a:latin typeface="Times New Roman"/>
                          <a:ea typeface="Times New Roman"/>
                          <a:cs typeface="Times New Roman"/>
                        </a:rPr>
                        <a:t>TUL 655 Advocacy and the Urban Environment</a:t>
                      </a:r>
                      <a:endParaRPr lang="en-US" sz="18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J. </a:t>
                      </a:r>
                      <a:r>
                        <a:rPr lang="en-US" sz="1800" dirty="0" err="1">
                          <a:latin typeface="Times New Roman"/>
                          <a:ea typeface="Times New Roman"/>
                          <a:cs typeface="Times New Roman"/>
                        </a:rPr>
                        <a:t>Ganesapandy</a:t>
                      </a:r>
                      <a:r>
                        <a:rPr lang="en-US" sz="1800" dirty="0">
                          <a:latin typeface="Times New Roman"/>
                          <a:ea typeface="Times New Roman"/>
                          <a:cs typeface="Times New Roman"/>
                        </a:rPr>
                        <a:t>, </a:t>
                      </a:r>
                      <a:r>
                        <a:rPr lang="en-US" sz="1800" dirty="0" err="1">
                          <a:latin typeface="Times New Roman"/>
                          <a:ea typeface="Times New Roman"/>
                          <a:cs typeface="Times New Roman"/>
                        </a:rPr>
                        <a:t>D.Miss</a:t>
                      </a:r>
                      <a:endParaRPr lang="en-US" sz="18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Missiology</a:t>
                      </a:r>
                    </a:p>
                  </a:txBody>
                  <a:tcPr marL="68580" marR="68580" marT="0" marB="0"/>
                </a:tc>
                <a:tc>
                  <a:txBody>
                    <a:bodyPr/>
                    <a:lstStyle/>
                    <a:p>
                      <a:pPr marL="0" marR="0">
                        <a:spcBef>
                          <a:spcPts val="0"/>
                        </a:spcBef>
                        <a:spcAft>
                          <a:spcPts val="0"/>
                        </a:spcAft>
                      </a:pPr>
                      <a:r>
                        <a:rPr lang="en-US" sz="1800">
                          <a:latin typeface="Times New Roman"/>
                          <a:ea typeface="Times New Roman"/>
                          <a:cs typeface="Times New Roman"/>
                        </a:rPr>
                        <a:t>Nov-Dec’13</a:t>
                      </a:r>
                    </a:p>
                  </a:txBody>
                  <a:tcPr marL="68580" marR="68580" marT="0" marB="0"/>
                </a:tc>
              </a:tr>
              <a:tr h="641492">
                <a:tc>
                  <a:txBody>
                    <a:bodyPr/>
                    <a:lstStyle/>
                    <a:p>
                      <a:pPr marL="0" marR="0" algn="ctr">
                        <a:lnSpc>
                          <a:spcPts val="1440"/>
                        </a:lnSpc>
                      </a:pPr>
                      <a:r>
                        <a:rPr lang="en-US" sz="1800">
                          <a:solidFill>
                            <a:srgbClr val="333333"/>
                          </a:solidFill>
                          <a:latin typeface="Calibri"/>
                          <a:ea typeface="Times New Roman"/>
                          <a:cs typeface="Times New Roman"/>
                        </a:rPr>
                        <a:t>TUL 650 Primary Health Care</a:t>
                      </a:r>
                      <a:endParaRPr lang="en-US" sz="1800">
                        <a:latin typeface="Calibri"/>
                        <a:ea typeface="Times New Roman"/>
                        <a:cs typeface="Times New Roman"/>
                      </a:endParaRPr>
                    </a:p>
                  </a:txBody>
                  <a:tcPr marL="68580" marR="68580" marT="0" marB="0"/>
                </a:tc>
                <a:tc>
                  <a:txBody>
                    <a:bodyPr/>
                    <a:lstStyle/>
                    <a:p>
                      <a:pPr marL="0" marR="0" algn="ctr">
                        <a:spcBef>
                          <a:spcPts val="0"/>
                        </a:spcBef>
                        <a:spcAft>
                          <a:spcPts val="0"/>
                        </a:spcAft>
                      </a:pPr>
                      <a:r>
                        <a:rPr lang="en-US" sz="1800" dirty="0" err="1">
                          <a:latin typeface="Times New Roman"/>
                          <a:ea typeface="Times New Roman"/>
                          <a:cs typeface="Times New Roman"/>
                        </a:rPr>
                        <a:t>Lissy</a:t>
                      </a:r>
                      <a:r>
                        <a:rPr lang="en-US" sz="1800" dirty="0">
                          <a:latin typeface="Times New Roman"/>
                          <a:ea typeface="Times New Roman"/>
                          <a:cs typeface="Times New Roman"/>
                        </a:rPr>
                        <a:t> Joseph, MBBS</a:t>
                      </a:r>
                    </a:p>
                  </a:txBody>
                  <a:tcPr marL="68580" marR="68580" marT="0" marB="0"/>
                </a:tc>
                <a:tc>
                  <a:txBody>
                    <a:bodyPr/>
                    <a:lstStyle/>
                    <a:p>
                      <a:pPr marL="0" marR="0" algn="ctr">
                        <a:spcBef>
                          <a:spcPts val="0"/>
                        </a:spcBef>
                        <a:spcAft>
                          <a:spcPts val="0"/>
                        </a:spcAft>
                      </a:pPr>
                      <a:r>
                        <a:rPr lang="en-US" sz="1800">
                          <a:latin typeface="Times New Roman"/>
                          <a:ea typeface="Times New Roman"/>
                          <a:cs typeface="Times New Roman"/>
                        </a:rPr>
                        <a:t>General Medical Practitioner</a:t>
                      </a:r>
                    </a:p>
                  </a:txBody>
                  <a:tcPr marL="68580" marR="68580" marT="0" marB="0"/>
                </a:tc>
                <a:tc>
                  <a:txBody>
                    <a:bodyPr/>
                    <a:lstStyle/>
                    <a:p>
                      <a:pPr marL="0" marR="0">
                        <a:spcBef>
                          <a:spcPts val="0"/>
                        </a:spcBef>
                        <a:spcAft>
                          <a:spcPts val="0"/>
                        </a:spcAft>
                      </a:pPr>
                      <a:r>
                        <a:rPr lang="en-US" sz="1800" dirty="0">
                          <a:latin typeface="Times New Roman"/>
                          <a:ea typeface="Times New Roman"/>
                          <a:cs typeface="Times New Roman"/>
                        </a:rPr>
                        <a:t>Jan-Feb’14</a:t>
                      </a:r>
                    </a:p>
                  </a:txBody>
                  <a:tcPr marL="68580" marR="68580" marT="0" marB="0"/>
                </a:tc>
              </a:tr>
              <a:tr h="641492">
                <a:tc>
                  <a:txBody>
                    <a:bodyPr/>
                    <a:lstStyle/>
                    <a:p>
                      <a:pPr marL="0" marR="0" algn="ctr">
                        <a:lnSpc>
                          <a:spcPts val="1440"/>
                        </a:lnSpc>
                      </a:pPr>
                      <a:r>
                        <a:rPr lang="en-US" sz="1800">
                          <a:solidFill>
                            <a:srgbClr val="333333"/>
                          </a:solidFill>
                          <a:latin typeface="Calibri"/>
                          <a:ea typeface="Times New Roman"/>
                          <a:cs typeface="Times New Roman"/>
                        </a:rPr>
                        <a:t>TUL 550 Service to the Marginalized</a:t>
                      </a:r>
                      <a:endParaRPr lang="en-US" sz="1800">
                        <a:latin typeface="Calibri"/>
                        <a:ea typeface="Times New Roman"/>
                        <a:cs typeface="Times New Roman"/>
                      </a:endParaRPr>
                    </a:p>
                  </a:txBody>
                  <a:tcPr marL="68580" marR="68580" marT="0" marB="0"/>
                </a:tc>
                <a:tc>
                  <a:txBody>
                    <a:bodyPr/>
                    <a:lstStyle/>
                    <a:p>
                      <a:pPr marL="0" marR="0" algn="ctr">
                        <a:spcBef>
                          <a:spcPts val="0"/>
                        </a:spcBef>
                        <a:spcAft>
                          <a:spcPts val="0"/>
                        </a:spcAft>
                      </a:pPr>
                      <a:endParaRPr lang="en-US" sz="18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a:latin typeface="Times New Roman"/>
                          <a:ea typeface="Times New Roman"/>
                          <a:cs typeface="Times New Roman"/>
                        </a:rPr>
                        <a:t>EFICORE</a:t>
                      </a:r>
                    </a:p>
                  </a:txBody>
                  <a:tcPr marL="68580" marR="68580" marT="0" marB="0"/>
                </a:tc>
                <a:tc>
                  <a:txBody>
                    <a:bodyPr/>
                    <a:lstStyle/>
                    <a:p>
                      <a:pPr marL="0" marR="0">
                        <a:spcBef>
                          <a:spcPts val="0"/>
                        </a:spcBef>
                        <a:spcAft>
                          <a:spcPts val="0"/>
                        </a:spcAft>
                      </a:pPr>
                      <a:endParaRPr lang="en-US" sz="1800" dirty="0">
                        <a:latin typeface="Times New Roman"/>
                        <a:ea typeface="Times New Roman"/>
                        <a:cs typeface="Times New Roman"/>
                      </a:endParaRPr>
                    </a:p>
                  </a:txBody>
                  <a:tcPr marL="68580" marR="68580" marT="0" marB="0"/>
                </a:tc>
              </a:tr>
              <a:tr h="1419857">
                <a:tc>
                  <a:txBody>
                    <a:bodyPr/>
                    <a:lstStyle/>
                    <a:p>
                      <a:pPr marL="0" marR="0" algn="ctr">
                        <a:lnSpc>
                          <a:spcPts val="1440"/>
                        </a:lnSpc>
                        <a:spcBef>
                          <a:spcPts val="0"/>
                        </a:spcBef>
                        <a:spcAft>
                          <a:spcPts val="0"/>
                        </a:spcAft>
                      </a:pPr>
                      <a:r>
                        <a:rPr lang="en-US" sz="1800">
                          <a:solidFill>
                            <a:srgbClr val="333333"/>
                          </a:solidFill>
                          <a:latin typeface="Times New Roman"/>
                          <a:ea typeface="Times New Roman"/>
                          <a:cs typeface="Times New Roman"/>
                        </a:rPr>
                        <a:t>TUL670 Integration Seminar</a:t>
                      </a:r>
                      <a:endParaRPr lang="en-US" sz="180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Dr. </a:t>
                      </a:r>
                      <a:r>
                        <a:rPr lang="en-US" sz="1800" dirty="0" err="1">
                          <a:latin typeface="Times New Roman"/>
                          <a:ea typeface="Times New Roman"/>
                          <a:cs typeface="Times New Roman"/>
                        </a:rPr>
                        <a:t>Saji</a:t>
                      </a:r>
                      <a:r>
                        <a:rPr lang="en-US" sz="1800" dirty="0">
                          <a:latin typeface="Times New Roman"/>
                          <a:ea typeface="Times New Roman"/>
                          <a:cs typeface="Times New Roman"/>
                        </a:rPr>
                        <a:t> </a:t>
                      </a:r>
                      <a:r>
                        <a:rPr lang="en-US" sz="1800" dirty="0" err="1">
                          <a:latin typeface="Times New Roman"/>
                          <a:ea typeface="Times New Roman"/>
                          <a:cs typeface="Times New Roman"/>
                        </a:rPr>
                        <a:t>Lukos</a:t>
                      </a:r>
                      <a:r>
                        <a:rPr lang="en-US" sz="1800" dirty="0">
                          <a:latin typeface="Times New Roman"/>
                          <a:ea typeface="Times New Roman"/>
                          <a:cs typeface="Times New Roman"/>
                        </a:rPr>
                        <a:t>, MBA, M.Div., </a:t>
                      </a:r>
                      <a:r>
                        <a:rPr lang="en-US" sz="1800" dirty="0" err="1">
                          <a:latin typeface="Times New Roman"/>
                          <a:ea typeface="Times New Roman"/>
                          <a:cs typeface="Times New Roman"/>
                        </a:rPr>
                        <a:t>D.Min</a:t>
                      </a:r>
                      <a:r>
                        <a:rPr lang="en-US" sz="1800" dirty="0">
                          <a:latin typeface="Times New Roman"/>
                          <a:ea typeface="Times New Roman"/>
                          <a:cs typeface="Times New Roman"/>
                        </a:rPr>
                        <a:t>.</a:t>
                      </a:r>
                    </a:p>
                  </a:txBody>
                  <a:tcPr marL="68580" marR="68580" marT="0" marB="0"/>
                </a:tc>
                <a:tc>
                  <a:txBody>
                    <a:bodyPr/>
                    <a:lstStyle/>
                    <a:p>
                      <a:pPr marL="0" marR="0" algn="ctr">
                        <a:spcBef>
                          <a:spcPts val="0"/>
                        </a:spcBef>
                        <a:spcAft>
                          <a:spcPts val="0"/>
                        </a:spcAft>
                      </a:pPr>
                      <a:r>
                        <a:rPr lang="en-US" sz="1800" dirty="0">
                          <a:latin typeface="Times New Roman"/>
                          <a:ea typeface="Times New Roman"/>
                          <a:cs typeface="Times New Roman"/>
                        </a:rPr>
                        <a:t>Human Recourse &amp; Business administration,</a:t>
                      </a:r>
                    </a:p>
                    <a:p>
                      <a:pPr marL="0" marR="0" algn="ctr">
                        <a:spcBef>
                          <a:spcPts val="0"/>
                        </a:spcBef>
                        <a:spcAft>
                          <a:spcPts val="0"/>
                        </a:spcAft>
                      </a:pPr>
                      <a:r>
                        <a:rPr lang="en-US" sz="1800" dirty="0">
                          <a:latin typeface="Times New Roman"/>
                          <a:ea typeface="Times New Roman"/>
                          <a:cs typeface="Times New Roman"/>
                        </a:rPr>
                        <a:t>Transformational Leadership</a:t>
                      </a:r>
                    </a:p>
                  </a:txBody>
                  <a:tcPr marL="68580" marR="68580" marT="0" marB="0"/>
                </a:tc>
                <a:tc>
                  <a:txBody>
                    <a:bodyPr/>
                    <a:lstStyle/>
                    <a:p>
                      <a:pPr marL="0" marR="0">
                        <a:spcBef>
                          <a:spcPts val="0"/>
                        </a:spcBef>
                        <a:spcAft>
                          <a:spcPts val="0"/>
                        </a:spcAft>
                      </a:pPr>
                      <a:r>
                        <a:rPr lang="en-US" sz="1800" dirty="0">
                          <a:latin typeface="Times New Roman"/>
                          <a:ea typeface="Times New Roman"/>
                          <a:cs typeface="Times New Roman"/>
                        </a:rPr>
                        <a:t>Feb-March’14</a:t>
                      </a:r>
                    </a:p>
                  </a:txBody>
                  <a:tcPr marL="68580" marR="68580" marT="0" marB="0"/>
                </a:tc>
              </a:tr>
            </a:tbl>
          </a:graphicData>
        </a:graphic>
      </p:graphicFrame>
      <p:sp>
        <p:nvSpPr>
          <p:cNvPr id="4" name="Footer Placeholder 3"/>
          <p:cNvSpPr>
            <a:spLocks noGrp="1"/>
          </p:cNvSpPr>
          <p:nvPr>
            <p:ph type="ftr" sz="quarter" idx="11"/>
          </p:nvPr>
        </p:nvSpPr>
        <p:spPr>
          <a:xfrm>
            <a:off x="2438400" y="6416675"/>
            <a:ext cx="4876800" cy="365125"/>
          </a:xfrm>
        </p:spPr>
        <p:txBody>
          <a:bodyPr/>
          <a:lstStyle/>
          <a:p>
            <a:r>
              <a:rPr lang="en-US" sz="1400" dirty="0" smtClean="0">
                <a:solidFill>
                  <a:schemeClr val="bg1"/>
                </a:solidFill>
              </a:rPr>
              <a:t>Mission India Theological Seminary, Nagpur (India)</a:t>
            </a:r>
            <a:endParaRPr lang="en-US" sz="1400"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Challenges</a:t>
            </a:r>
            <a:endParaRPr lang="en-US" dirty="0"/>
          </a:p>
        </p:txBody>
      </p:sp>
      <p:sp>
        <p:nvSpPr>
          <p:cNvPr id="3" name="Content Placeholder 2"/>
          <p:cNvSpPr>
            <a:spLocks noGrp="1"/>
          </p:cNvSpPr>
          <p:nvPr>
            <p:ph idx="1"/>
          </p:nvPr>
        </p:nvSpPr>
        <p:spPr>
          <a:xfrm>
            <a:off x="457200" y="1295400"/>
            <a:ext cx="8229600" cy="5013960"/>
          </a:xfrm>
        </p:spPr>
        <p:txBody>
          <a:bodyPr/>
          <a:lstStyle/>
          <a:p>
            <a:pPr algn="just"/>
            <a:r>
              <a:rPr lang="en-US" dirty="0" smtClean="0"/>
              <a:t>Inclusion of MA Transformational Leadership into the School.</a:t>
            </a:r>
          </a:p>
          <a:p>
            <a:pPr algn="just"/>
            <a:r>
              <a:rPr lang="en-US" dirty="0" smtClean="0"/>
              <a:t>Due to integration of program, students are divided.</a:t>
            </a:r>
          </a:p>
          <a:p>
            <a:pPr algn="just"/>
            <a:r>
              <a:rPr lang="en-US" dirty="0" smtClean="0"/>
              <a:t>Students’ struggle of doing research project</a:t>
            </a:r>
          </a:p>
          <a:p>
            <a:pPr algn="just"/>
            <a:r>
              <a:rPr lang="en-US" dirty="0" smtClean="0"/>
              <a:t>MITS has been being managed with the financial support of the West, and now the financial crisis is going on in the school.</a:t>
            </a:r>
          </a:p>
          <a:p>
            <a:pPr algn="just"/>
            <a:r>
              <a:rPr lang="en-US" dirty="0" smtClean="0"/>
              <a:t>Students got into the program seek for full scholarship</a:t>
            </a:r>
            <a:endParaRPr lang="en-US" dirty="0"/>
          </a:p>
        </p:txBody>
      </p:sp>
      <p:sp>
        <p:nvSpPr>
          <p:cNvPr id="4" name="Footer Placeholder 3"/>
          <p:cNvSpPr>
            <a:spLocks noGrp="1"/>
          </p:cNvSpPr>
          <p:nvPr>
            <p:ph type="ftr" sz="quarter" idx="11"/>
          </p:nvPr>
        </p:nvSpPr>
        <p:spPr>
          <a:xfrm>
            <a:off x="2590800" y="6096001"/>
            <a:ext cx="4572000" cy="685800"/>
          </a:xfrm>
        </p:spPr>
        <p:txBody>
          <a:bodyPr/>
          <a:lstStyle/>
          <a:p>
            <a:r>
              <a:rPr lang="en-US" sz="1800" dirty="0" smtClean="0"/>
              <a:t>Mission India Theological Seminary, Nagpur (India)</a:t>
            </a:r>
            <a:endParaRPr lang="en-US"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lstStyle/>
          <a:p>
            <a:pPr algn="just"/>
            <a:r>
              <a:rPr lang="en-US" dirty="0" smtClean="0"/>
              <a:t>MATUL will continue as a separate program</a:t>
            </a:r>
          </a:p>
          <a:p>
            <a:pPr algn="just"/>
            <a:r>
              <a:rPr lang="en-US" dirty="0" smtClean="0"/>
              <a:t>Research methodology is introduced to help the students in research skills.</a:t>
            </a:r>
          </a:p>
          <a:p>
            <a:pPr algn="just"/>
            <a:r>
              <a:rPr lang="en-US" dirty="0" smtClean="0"/>
              <a:t>Induct students from business and professional community men into the program</a:t>
            </a:r>
          </a:p>
          <a:p>
            <a:pPr algn="just"/>
            <a:r>
              <a:rPr lang="en-US" dirty="0" smtClean="0"/>
              <a:t>Possible fees to be raised from the students and the rest to be raised by MATUL department with the help of MITS and MATUL Commission</a:t>
            </a:r>
          </a:p>
          <a:p>
            <a:endParaRPr lang="en-US" dirty="0"/>
          </a:p>
        </p:txBody>
      </p:sp>
      <p:sp>
        <p:nvSpPr>
          <p:cNvPr id="4" name="Footer Placeholder 3"/>
          <p:cNvSpPr>
            <a:spLocks noGrp="1"/>
          </p:cNvSpPr>
          <p:nvPr>
            <p:ph type="ftr" sz="quarter" idx="11"/>
          </p:nvPr>
        </p:nvSpPr>
        <p:spPr>
          <a:xfrm>
            <a:off x="2362200" y="6248401"/>
            <a:ext cx="4495800" cy="533400"/>
          </a:xfrm>
        </p:spPr>
        <p:txBody>
          <a:bodyPr/>
          <a:lstStyle/>
          <a:p>
            <a:r>
              <a:rPr lang="en-US" sz="1400" dirty="0" smtClean="0"/>
              <a:t>Mission India Theological Seminary, Nagpur (India)</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Nagpur</a:t>
            </a:r>
            <a:endParaRPr lang="en-US" dirty="0"/>
          </a:p>
        </p:txBody>
      </p:sp>
      <p:sp>
        <p:nvSpPr>
          <p:cNvPr id="4" name="Footer Placeholder 3"/>
          <p:cNvSpPr>
            <a:spLocks noGrp="1"/>
          </p:cNvSpPr>
          <p:nvPr>
            <p:ph type="ftr" sz="quarter" idx="11"/>
          </p:nvPr>
        </p:nvSpPr>
        <p:spPr>
          <a:xfrm>
            <a:off x="1905000" y="6248401"/>
            <a:ext cx="5181600" cy="533400"/>
          </a:xfrm>
        </p:spPr>
        <p:txBody>
          <a:bodyPr/>
          <a:lstStyle/>
          <a:p>
            <a:r>
              <a:rPr lang="en-US" sz="1600" dirty="0" smtClean="0">
                <a:solidFill>
                  <a:schemeClr val="bg1"/>
                </a:solidFill>
              </a:rPr>
              <a:t>Mission India Theological Seminary, Nagpur (India)</a:t>
            </a:r>
            <a:endParaRPr lang="en-US" sz="1600" dirty="0">
              <a:solidFill>
                <a:schemeClr val="bg1"/>
              </a:solidFill>
            </a:endParaRPr>
          </a:p>
        </p:txBody>
      </p:sp>
      <p:pic>
        <p:nvPicPr>
          <p:cNvPr id="6" name="Picture 5" descr="slum-area-in-nagpur.jpg"/>
          <p:cNvPicPr>
            <a:picLocks noChangeAspect="1"/>
          </p:cNvPicPr>
          <p:nvPr/>
        </p:nvPicPr>
        <p:blipFill>
          <a:blip r:embed="rId2"/>
          <a:stretch>
            <a:fillRect/>
          </a:stretch>
        </p:blipFill>
        <p:spPr>
          <a:xfrm>
            <a:off x="4572000" y="1143000"/>
            <a:ext cx="4572000" cy="5181600"/>
          </a:xfrm>
          <a:prstGeom prst="rect">
            <a:avLst/>
          </a:prstGeom>
        </p:spPr>
      </p:pic>
      <p:sp>
        <p:nvSpPr>
          <p:cNvPr id="7" name="Content Placeholder 6"/>
          <p:cNvSpPr>
            <a:spLocks noGrp="1"/>
          </p:cNvSpPr>
          <p:nvPr>
            <p:ph idx="1"/>
          </p:nvPr>
        </p:nvSpPr>
        <p:spPr>
          <a:xfrm>
            <a:off x="4495800" y="1143000"/>
            <a:ext cx="4648200" cy="5334000"/>
          </a:xfrm>
        </p:spPr>
        <p:txBody>
          <a:bodyPr>
            <a:normAutofit lnSpcReduction="1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t>          </a:t>
            </a:r>
          </a:p>
          <a:p>
            <a:pPr>
              <a:buNone/>
            </a:pPr>
            <a:r>
              <a:rPr lang="en-US" dirty="0" smtClean="0"/>
              <a:t> </a:t>
            </a:r>
            <a:r>
              <a:rPr lang="en-US" dirty="0" smtClean="0"/>
              <a:t>                        </a:t>
            </a:r>
          </a:p>
          <a:p>
            <a:pPr>
              <a:buNone/>
            </a:pPr>
            <a:r>
              <a:rPr lang="en-US" dirty="0" smtClean="0"/>
              <a:t> </a:t>
            </a:r>
            <a:r>
              <a:rPr lang="en-US" dirty="0" smtClean="0"/>
              <a:t>            </a:t>
            </a:r>
            <a:r>
              <a:rPr lang="en-US" dirty="0" err="1" smtClean="0"/>
              <a:t>Sarojnagar</a:t>
            </a:r>
            <a:endParaRPr lang="en-US" dirty="0"/>
          </a:p>
        </p:txBody>
      </p:sp>
      <p:pic>
        <p:nvPicPr>
          <p:cNvPr id="8" name="Content Placeholder 4" descr="Famous places in Nagpur">
            <a:hlinkClick r:id="rId3" tooltip="&quot;Clockwise from top: Deekshabhoomi, VCA stadium, RBI, Zero Mile Stone, Vidhan Bhawan, MIHAN&quot;"/>
          </p:cNvPr>
          <p:cNvPicPr>
            <a:picLocks/>
          </p:cNvPicPr>
          <p:nvPr/>
        </p:nvPicPr>
        <p:blipFill>
          <a:blip r:embed="rId4"/>
          <a:srcRect/>
          <a:stretch>
            <a:fillRect/>
          </a:stretch>
        </p:blipFill>
        <p:spPr bwMode="auto">
          <a:xfrm>
            <a:off x="0" y="1066801"/>
            <a:ext cx="4572000" cy="5257800"/>
          </a:xfrm>
          <a:prstGeom prst="rect">
            <a:avLst/>
          </a:prstGeom>
          <a:ln>
            <a:headEnd/>
            <a:tailEnd/>
          </a:ln>
        </p:spPr>
        <p:style>
          <a:lnRef idx="0">
            <a:schemeClr val="accent1"/>
          </a:lnRef>
          <a:fillRef idx="3">
            <a:schemeClr val="accent1"/>
          </a:fillRef>
          <a:effectRef idx="3">
            <a:schemeClr val="accent1"/>
          </a:effectRef>
          <a:fontRef idx="minor">
            <a:schemeClr val="lt1"/>
          </a:fontRef>
        </p:style>
      </p:pic>
      <p:sp>
        <p:nvSpPr>
          <p:cNvPr id="9" name="TextBox 8"/>
          <p:cNvSpPr txBox="1"/>
          <p:nvPr/>
        </p:nvSpPr>
        <p:spPr>
          <a:xfrm>
            <a:off x="3581400" y="4876800"/>
            <a:ext cx="762000" cy="369332"/>
          </a:xfrm>
          <a:prstGeom prst="rect">
            <a:avLst/>
          </a:prstGeom>
          <a:noFill/>
        </p:spPr>
        <p:txBody>
          <a:bodyPr wrap="square" rtlCol="0">
            <a:spAutoFit/>
          </a:bodyPr>
          <a:lstStyle/>
          <a:p>
            <a:r>
              <a:rPr lang="en-US" dirty="0" smtClean="0">
                <a:solidFill>
                  <a:schemeClr val="bg1"/>
                </a:solidFill>
              </a:rPr>
              <a:t>City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style>
          <a:lnRef idx="3">
            <a:schemeClr val="lt1"/>
          </a:lnRef>
          <a:fillRef idx="1">
            <a:schemeClr val="accent4"/>
          </a:fillRef>
          <a:effectRef idx="1">
            <a:schemeClr val="accent4"/>
          </a:effectRef>
          <a:fontRef idx="minor">
            <a:schemeClr val="lt1"/>
          </a:fontRef>
        </p:style>
        <p:txBody>
          <a:bodyPr>
            <a:normAutofit fontScale="90000"/>
          </a:bodyPr>
          <a:lstStyle/>
          <a:p>
            <a:r>
              <a:rPr lang="en-US" dirty="0" smtClean="0"/>
              <a:t>About Nagpur</a:t>
            </a:r>
            <a:endParaRPr lang="en-US" dirty="0"/>
          </a:p>
        </p:txBody>
      </p:sp>
      <p:sp>
        <p:nvSpPr>
          <p:cNvPr id="3" name="Content Placeholder 2"/>
          <p:cNvSpPr>
            <a:spLocks noGrp="1"/>
          </p:cNvSpPr>
          <p:nvPr>
            <p:ph idx="1"/>
          </p:nvPr>
        </p:nvSpPr>
        <p:spPr>
          <a:xfrm>
            <a:off x="457200" y="762000"/>
            <a:ext cx="8305800" cy="6096000"/>
          </a:xfrm>
        </p:spPr>
        <p:style>
          <a:lnRef idx="1">
            <a:schemeClr val="accent3"/>
          </a:lnRef>
          <a:fillRef idx="2">
            <a:schemeClr val="accent3"/>
          </a:fillRef>
          <a:effectRef idx="1">
            <a:schemeClr val="accent3"/>
          </a:effectRef>
          <a:fontRef idx="minor">
            <a:schemeClr val="dk1"/>
          </a:fontRef>
        </p:style>
        <p:txBody>
          <a:bodyPr>
            <a:noAutofit/>
          </a:bodyPr>
          <a:lstStyle/>
          <a:p>
            <a:endParaRPr lang="en-US" sz="1800" dirty="0" smtClean="0"/>
          </a:p>
          <a:p>
            <a:endParaRPr lang="en-US" sz="1800" dirty="0" smtClean="0"/>
          </a:p>
          <a:p>
            <a:endParaRPr lang="en-US" sz="1800" dirty="0" smtClean="0"/>
          </a:p>
          <a:p>
            <a:pPr lvl="1">
              <a:buNone/>
            </a:pPr>
            <a:endParaRPr lang="en-US" sz="1800" dirty="0" smtClean="0"/>
          </a:p>
          <a:p>
            <a:pPr lvl="1">
              <a:buNone/>
            </a:pPr>
            <a:r>
              <a:rPr lang="en-US" sz="1800" dirty="0" smtClean="0"/>
              <a:t> </a:t>
            </a:r>
          </a:p>
          <a:p>
            <a:pPr>
              <a:buNone/>
            </a:pPr>
            <a:endParaRPr lang="en-US" sz="1800" dirty="0"/>
          </a:p>
        </p:txBody>
      </p:sp>
      <p:graphicFrame>
        <p:nvGraphicFramePr>
          <p:cNvPr id="4" name="Table 3"/>
          <p:cNvGraphicFramePr>
            <a:graphicFrameLocks noGrp="1"/>
          </p:cNvGraphicFramePr>
          <p:nvPr/>
        </p:nvGraphicFramePr>
        <p:xfrm>
          <a:off x="1" y="766340"/>
          <a:ext cx="9143999" cy="5607275"/>
        </p:xfrm>
        <a:graphic>
          <a:graphicData uri="http://schemas.openxmlformats.org/drawingml/2006/table">
            <a:tbl>
              <a:tblPr firstRow="1" bandRow="1">
                <a:tableStyleId>{5C22544A-7EE6-4342-B048-85BDC9FD1C3A}</a:tableStyleId>
              </a:tblPr>
              <a:tblGrid>
                <a:gridCol w="2741009"/>
                <a:gridCol w="6402990"/>
              </a:tblGrid>
              <a:tr h="471397">
                <a:tc>
                  <a:txBody>
                    <a:bodyPr/>
                    <a:lstStyle/>
                    <a:p>
                      <a:pPr marL="0" marR="0" algn="ctr">
                        <a:lnSpc>
                          <a:spcPct val="115000"/>
                        </a:lnSpc>
                        <a:spcBef>
                          <a:spcPts val="0"/>
                        </a:spcBef>
                        <a:spcAft>
                          <a:spcPts val="0"/>
                        </a:spcAft>
                      </a:pPr>
                      <a:r>
                        <a:rPr lang="en-US" sz="1800" dirty="0">
                          <a:latin typeface="Calibri"/>
                          <a:ea typeface="Calibri"/>
                          <a:cs typeface="Times New Roman"/>
                        </a:rPr>
                        <a:t>Nickname(s)</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The Orange City, Tiger Capital of India, Winter Capital of Maharastra</a:t>
                      </a:r>
                    </a:p>
                  </a:txBody>
                  <a:tcPr marL="68580" marR="68580" marT="0" marB="0"/>
                </a:tc>
              </a:tr>
              <a:tr h="353815">
                <a:tc>
                  <a:txBody>
                    <a:bodyPr/>
                    <a:lstStyle/>
                    <a:p>
                      <a:pPr marL="0" marR="0" algn="ctr">
                        <a:lnSpc>
                          <a:spcPct val="115000"/>
                        </a:lnSpc>
                        <a:spcBef>
                          <a:spcPts val="0"/>
                        </a:spcBef>
                        <a:spcAft>
                          <a:spcPts val="0"/>
                        </a:spcAft>
                      </a:pPr>
                      <a:r>
                        <a:rPr lang="en-US" sz="1800">
                          <a:latin typeface="Calibri"/>
                          <a:ea typeface="Calibri"/>
                          <a:cs typeface="Times New Roman"/>
                        </a:rPr>
                        <a:t>State</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Maharashtra</a:t>
                      </a:r>
                    </a:p>
                  </a:txBody>
                  <a:tcPr marL="68580" marR="68580" marT="0" marB="0"/>
                </a:tc>
              </a:tr>
              <a:tr h="353815">
                <a:tc>
                  <a:txBody>
                    <a:bodyPr/>
                    <a:lstStyle/>
                    <a:p>
                      <a:pPr marL="0" marR="0" algn="ctr">
                        <a:lnSpc>
                          <a:spcPct val="115000"/>
                        </a:lnSpc>
                        <a:spcBef>
                          <a:spcPts val="0"/>
                        </a:spcBef>
                        <a:spcAft>
                          <a:spcPts val="0"/>
                        </a:spcAft>
                      </a:pPr>
                      <a:r>
                        <a:rPr lang="en-US" sz="1800">
                          <a:latin typeface="Calibri"/>
                          <a:ea typeface="Calibri"/>
                          <a:cs typeface="Times New Roman"/>
                        </a:rPr>
                        <a:t>Region</a:t>
                      </a:r>
                    </a:p>
                  </a:txBody>
                  <a:tcPr marL="68580" marR="68580" marT="0" marB="0"/>
                </a:tc>
                <a:tc>
                  <a:txBody>
                    <a:bodyPr/>
                    <a:lstStyle/>
                    <a:p>
                      <a:pPr marL="0" marR="0" algn="ctr">
                        <a:lnSpc>
                          <a:spcPct val="115000"/>
                        </a:lnSpc>
                        <a:spcBef>
                          <a:spcPts val="0"/>
                        </a:spcBef>
                        <a:spcAft>
                          <a:spcPts val="0"/>
                        </a:spcAft>
                      </a:pPr>
                      <a:r>
                        <a:rPr lang="en-US" sz="1800" dirty="0" err="1">
                          <a:latin typeface="Calibri"/>
                          <a:ea typeface="Calibri"/>
                          <a:cs typeface="Times New Roman"/>
                        </a:rPr>
                        <a:t>Vidharbha</a:t>
                      </a:r>
                      <a:endParaRPr lang="en-US" sz="1800" dirty="0">
                        <a:latin typeface="Calibri"/>
                        <a:ea typeface="Calibri"/>
                        <a:cs typeface="Times New Roman"/>
                      </a:endParaRPr>
                    </a:p>
                  </a:txBody>
                  <a:tcPr marL="68580" marR="68580" marT="0" marB="0"/>
                </a:tc>
              </a:tr>
              <a:tr h="353815">
                <a:tc>
                  <a:txBody>
                    <a:bodyPr/>
                    <a:lstStyle/>
                    <a:p>
                      <a:pPr marL="0" marR="0" algn="ctr">
                        <a:lnSpc>
                          <a:spcPct val="115000"/>
                        </a:lnSpc>
                        <a:spcBef>
                          <a:spcPts val="0"/>
                        </a:spcBef>
                        <a:spcAft>
                          <a:spcPts val="0"/>
                        </a:spcAft>
                      </a:pPr>
                      <a:r>
                        <a:rPr lang="en-US" sz="1800">
                          <a:latin typeface="Calibri"/>
                          <a:ea typeface="Calibri"/>
                          <a:cs typeface="Times New Roman"/>
                        </a:rPr>
                        <a:t>District</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Nagpur</a:t>
                      </a:r>
                    </a:p>
                  </a:txBody>
                  <a:tcPr marL="68580" marR="68580" marT="0" marB="0"/>
                </a:tc>
              </a:tr>
              <a:tr h="353815">
                <a:tc>
                  <a:txBody>
                    <a:bodyPr/>
                    <a:lstStyle/>
                    <a:p>
                      <a:pPr marL="0" marR="0" algn="ctr">
                        <a:lnSpc>
                          <a:spcPct val="115000"/>
                        </a:lnSpc>
                        <a:spcBef>
                          <a:spcPts val="0"/>
                        </a:spcBef>
                        <a:spcAft>
                          <a:spcPts val="0"/>
                        </a:spcAft>
                      </a:pPr>
                      <a:r>
                        <a:rPr lang="en-US" sz="1800">
                          <a:latin typeface="Calibri"/>
                          <a:ea typeface="Calibri"/>
                          <a:cs typeface="Times New Roman"/>
                        </a:rPr>
                        <a:t>Founded</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1702 AD</a:t>
                      </a:r>
                    </a:p>
                  </a:txBody>
                  <a:tcPr marL="68580" marR="68580" marT="0" marB="0"/>
                </a:tc>
              </a:tr>
              <a:tr h="353815">
                <a:tc>
                  <a:txBody>
                    <a:bodyPr/>
                    <a:lstStyle/>
                    <a:p>
                      <a:pPr marL="0" marR="0" algn="ctr">
                        <a:lnSpc>
                          <a:spcPct val="115000"/>
                        </a:lnSpc>
                        <a:spcBef>
                          <a:spcPts val="0"/>
                        </a:spcBef>
                        <a:spcAft>
                          <a:spcPts val="0"/>
                        </a:spcAft>
                      </a:pPr>
                      <a:r>
                        <a:rPr lang="en-US" sz="1800">
                          <a:latin typeface="Calibri"/>
                          <a:ea typeface="Calibri"/>
                          <a:cs typeface="Times New Roman"/>
                        </a:rPr>
                        <a:t>Founder</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Raja Buland Shah</a:t>
                      </a:r>
                    </a:p>
                  </a:txBody>
                  <a:tcPr marL="68580" marR="68580" marT="0" marB="0"/>
                </a:tc>
              </a:tr>
              <a:tr h="281191">
                <a:tc>
                  <a:txBody>
                    <a:bodyPr/>
                    <a:lstStyle/>
                    <a:p>
                      <a:pPr marL="0" marR="0" algn="ctr">
                        <a:lnSpc>
                          <a:spcPct val="115000"/>
                        </a:lnSpc>
                        <a:spcBef>
                          <a:spcPts val="0"/>
                        </a:spcBef>
                        <a:spcAft>
                          <a:spcPts val="0"/>
                        </a:spcAft>
                      </a:pPr>
                      <a:r>
                        <a:rPr lang="en-US" sz="1800" dirty="0">
                          <a:latin typeface="Calibri"/>
                          <a:ea typeface="Calibri"/>
                          <a:cs typeface="Times New Roman"/>
                        </a:rPr>
                        <a:t>Government</a:t>
                      </a:r>
                    </a:p>
                  </a:txBody>
                  <a:tcPr marL="68580" marR="68580" marT="0" marB="0"/>
                </a:tc>
                <a:tc>
                  <a:txBody>
                    <a:bodyPr/>
                    <a:lstStyle/>
                    <a:p>
                      <a:pPr marL="0" marR="0" algn="l">
                        <a:lnSpc>
                          <a:spcPct val="115000"/>
                        </a:lnSpc>
                        <a:spcBef>
                          <a:spcPts val="0"/>
                        </a:spcBef>
                        <a:spcAft>
                          <a:spcPts val="0"/>
                        </a:spcAft>
                      </a:pPr>
                      <a:r>
                        <a:rPr lang="en-US" sz="1800" dirty="0" smtClean="0">
                          <a:latin typeface="Calibri"/>
                          <a:ea typeface="Calibri"/>
                          <a:cs typeface="Times New Roman"/>
                        </a:rPr>
                        <a:t>                 Body                        : Nagpur </a:t>
                      </a:r>
                      <a:r>
                        <a:rPr lang="en-US" sz="1800" dirty="0">
                          <a:latin typeface="Calibri"/>
                          <a:ea typeface="Calibri"/>
                          <a:cs typeface="Times New Roman"/>
                        </a:rPr>
                        <a:t>Municipal Corporation</a:t>
                      </a:r>
                    </a:p>
                  </a:txBody>
                  <a:tcPr marL="68580" marR="68580" marT="0" marB="0"/>
                </a:tc>
              </a:tr>
              <a:tr h="353815">
                <a:tc>
                  <a:txBody>
                    <a:bodyPr/>
                    <a:lstStyle/>
                    <a:p>
                      <a:pPr marL="0" marR="0" algn="ctr">
                        <a:lnSpc>
                          <a:spcPct val="115000"/>
                        </a:lnSpc>
                        <a:spcBef>
                          <a:spcPts val="0"/>
                        </a:spcBef>
                        <a:spcAft>
                          <a:spcPts val="0"/>
                        </a:spcAft>
                      </a:pPr>
                      <a:endParaRPr lang="en-US" sz="18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dirty="0" smtClean="0">
                          <a:latin typeface="Calibri"/>
                          <a:ea typeface="Calibri"/>
                          <a:cs typeface="Times New Roman"/>
                        </a:rPr>
                        <a:t>                 </a:t>
                      </a:r>
                      <a:r>
                        <a:rPr lang="en-US" sz="1800" dirty="0" err="1" smtClean="0">
                          <a:latin typeface="Calibri"/>
                          <a:ea typeface="Calibri"/>
                          <a:cs typeface="Times New Roman"/>
                        </a:rPr>
                        <a:t>Meyor</a:t>
                      </a:r>
                      <a:r>
                        <a:rPr lang="en-US" sz="1800" dirty="0" smtClean="0">
                          <a:latin typeface="Calibri"/>
                          <a:ea typeface="Calibri"/>
                          <a:cs typeface="Times New Roman"/>
                        </a:rPr>
                        <a:t>                                :        Anil </a:t>
                      </a:r>
                      <a:r>
                        <a:rPr lang="en-US" sz="1800" dirty="0">
                          <a:latin typeface="Calibri"/>
                          <a:ea typeface="Calibri"/>
                          <a:cs typeface="Times New Roman"/>
                        </a:rPr>
                        <a:t>Sole (BJP)</a:t>
                      </a:r>
                    </a:p>
                  </a:txBody>
                  <a:tcPr marL="68580" marR="68580" marT="0" marB="0"/>
                </a:tc>
              </a:tr>
              <a:tr h="316250">
                <a:tc>
                  <a:txBody>
                    <a:bodyPr/>
                    <a:lstStyle/>
                    <a:p>
                      <a:pPr marL="0" marR="0" algn="ctr">
                        <a:lnSpc>
                          <a:spcPct val="115000"/>
                        </a:lnSpc>
                        <a:spcBef>
                          <a:spcPts val="0"/>
                        </a:spcBef>
                        <a:spcAft>
                          <a:spcPts val="0"/>
                        </a:spcAft>
                      </a:pPr>
                      <a:endParaRPr lang="en-US" sz="18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dirty="0" smtClean="0">
                          <a:latin typeface="Calibri"/>
                          <a:ea typeface="Calibri"/>
                          <a:cs typeface="Times New Roman"/>
                        </a:rPr>
                        <a:t>                 Municipal </a:t>
                      </a:r>
                      <a:r>
                        <a:rPr lang="en-US" sz="1800" dirty="0">
                          <a:latin typeface="Calibri"/>
                          <a:ea typeface="Calibri"/>
                          <a:cs typeface="Times New Roman"/>
                        </a:rPr>
                        <a:t>Commissioner: </a:t>
                      </a:r>
                      <a:r>
                        <a:rPr lang="en-US" sz="1800" dirty="0" smtClean="0">
                          <a:latin typeface="Calibri"/>
                          <a:ea typeface="Calibri"/>
                          <a:cs typeface="Times New Roman"/>
                        </a:rPr>
                        <a:t>      </a:t>
                      </a:r>
                      <a:r>
                        <a:rPr lang="en-US" sz="1800" dirty="0" err="1" smtClean="0">
                          <a:latin typeface="Calibri"/>
                          <a:ea typeface="Calibri"/>
                          <a:cs typeface="Times New Roman"/>
                        </a:rPr>
                        <a:t>Shyam</a:t>
                      </a:r>
                      <a:r>
                        <a:rPr lang="en-US" sz="1800" dirty="0" smtClean="0">
                          <a:latin typeface="Calibri"/>
                          <a:ea typeface="Calibri"/>
                          <a:cs typeface="Times New Roman"/>
                        </a:rPr>
                        <a:t> </a:t>
                      </a:r>
                      <a:r>
                        <a:rPr lang="en-US" sz="1800" dirty="0">
                          <a:latin typeface="Calibri"/>
                          <a:ea typeface="Calibri"/>
                          <a:cs typeface="Times New Roman"/>
                        </a:rPr>
                        <a:t>D </a:t>
                      </a:r>
                      <a:r>
                        <a:rPr lang="en-US" sz="1800" dirty="0" err="1">
                          <a:latin typeface="Calibri"/>
                          <a:ea typeface="Calibri"/>
                          <a:cs typeface="Times New Roman"/>
                        </a:rPr>
                        <a:t>Wardhane</a:t>
                      </a:r>
                      <a:endParaRPr lang="en-US" sz="1800" dirty="0">
                        <a:latin typeface="Calibri"/>
                        <a:ea typeface="Calibri"/>
                        <a:cs typeface="Times New Roman"/>
                      </a:endParaRPr>
                    </a:p>
                  </a:txBody>
                  <a:tcPr marL="68580" marR="68580" marT="0" marB="0"/>
                </a:tc>
              </a:tr>
              <a:tr h="353815">
                <a:tc>
                  <a:txBody>
                    <a:bodyPr/>
                    <a:lstStyle/>
                    <a:p>
                      <a:pPr marL="0" marR="0" algn="ctr">
                        <a:lnSpc>
                          <a:spcPct val="115000"/>
                        </a:lnSpc>
                        <a:spcBef>
                          <a:spcPts val="0"/>
                        </a:spcBef>
                        <a:spcAft>
                          <a:spcPts val="0"/>
                        </a:spcAft>
                      </a:pPr>
                      <a:endParaRPr lang="en-US" sz="18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800" dirty="0" smtClean="0">
                          <a:latin typeface="Calibri"/>
                          <a:ea typeface="Calibri"/>
                          <a:cs typeface="Times New Roman"/>
                        </a:rPr>
                        <a:t>                 Police Commissioner       :       </a:t>
                      </a:r>
                      <a:r>
                        <a:rPr lang="en-US" sz="1800" baseline="0" dirty="0" smtClean="0">
                          <a:latin typeface="Calibri"/>
                          <a:ea typeface="Calibri"/>
                          <a:cs typeface="Times New Roman"/>
                        </a:rPr>
                        <a:t> </a:t>
                      </a:r>
                      <a:r>
                        <a:rPr lang="en-US" sz="1800" dirty="0" err="1" smtClean="0">
                          <a:latin typeface="Calibri"/>
                          <a:ea typeface="Calibri"/>
                          <a:cs typeface="Times New Roman"/>
                        </a:rPr>
                        <a:t>Kaushal</a:t>
                      </a:r>
                      <a:r>
                        <a:rPr lang="en-US" sz="1800" dirty="0" smtClean="0">
                          <a:latin typeface="Calibri"/>
                          <a:ea typeface="Calibri"/>
                          <a:cs typeface="Times New Roman"/>
                        </a:rPr>
                        <a:t> </a:t>
                      </a:r>
                      <a:r>
                        <a:rPr lang="en-US" sz="1800" dirty="0" err="1">
                          <a:latin typeface="Calibri"/>
                          <a:ea typeface="Calibri"/>
                          <a:cs typeface="Times New Roman"/>
                        </a:rPr>
                        <a:t>Pathak</a:t>
                      </a:r>
                      <a:endParaRPr lang="en-US" sz="1800" dirty="0">
                        <a:latin typeface="Calibri"/>
                        <a:ea typeface="Calibri"/>
                        <a:cs typeface="Times New Roman"/>
                      </a:endParaRPr>
                    </a:p>
                  </a:txBody>
                  <a:tcPr marL="68580" marR="68580" marT="0" marB="0"/>
                </a:tc>
              </a:tr>
              <a:tr h="408185">
                <a:tc>
                  <a:txBody>
                    <a:bodyPr/>
                    <a:lstStyle/>
                    <a:p>
                      <a:pPr marL="0" marR="0" algn="ctr">
                        <a:lnSpc>
                          <a:spcPct val="115000"/>
                        </a:lnSpc>
                        <a:spcBef>
                          <a:spcPts val="0"/>
                        </a:spcBef>
                        <a:spcAft>
                          <a:spcPts val="0"/>
                        </a:spcAft>
                      </a:pPr>
                      <a:r>
                        <a:rPr lang="en-US" sz="1800">
                          <a:latin typeface="Calibri"/>
                          <a:ea typeface="Calibri"/>
                          <a:cs typeface="Times New Roman"/>
                        </a:rPr>
                        <a:t>Area of Metropolitan  City</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217.65 sqkms</a:t>
                      </a:r>
                    </a:p>
                  </a:txBody>
                  <a:tcPr marL="68580" marR="68580" marT="0" marB="0"/>
                </a:tc>
              </a:tr>
              <a:tr h="353815">
                <a:tc>
                  <a:txBody>
                    <a:bodyPr/>
                    <a:lstStyle/>
                    <a:p>
                      <a:pPr marL="0" marR="0" algn="ctr">
                        <a:lnSpc>
                          <a:spcPct val="115000"/>
                        </a:lnSpc>
                        <a:spcBef>
                          <a:spcPts val="0"/>
                        </a:spcBef>
                        <a:spcAft>
                          <a:spcPts val="0"/>
                        </a:spcAft>
                      </a:pPr>
                      <a:r>
                        <a:rPr lang="en-US" sz="1800">
                          <a:latin typeface="Calibri"/>
                          <a:ea typeface="Calibri"/>
                          <a:cs typeface="Times New Roman"/>
                        </a:rPr>
                        <a:t>Population (2011)</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2,405,421</a:t>
                      </a:r>
                    </a:p>
                  </a:txBody>
                  <a:tcPr marL="68580" marR="68580" marT="0" marB="0"/>
                </a:tc>
              </a:tr>
              <a:tr h="353815">
                <a:tc>
                  <a:txBody>
                    <a:bodyPr/>
                    <a:lstStyle/>
                    <a:p>
                      <a:pPr marL="0" marR="0" algn="ctr">
                        <a:lnSpc>
                          <a:spcPct val="115000"/>
                        </a:lnSpc>
                        <a:spcBef>
                          <a:spcPts val="0"/>
                        </a:spcBef>
                        <a:spcAft>
                          <a:spcPts val="0"/>
                        </a:spcAft>
                      </a:pPr>
                      <a:r>
                        <a:rPr lang="en-US" sz="1800">
                          <a:latin typeface="Calibri"/>
                          <a:ea typeface="Calibri"/>
                          <a:cs typeface="Times New Roman"/>
                        </a:rPr>
                        <a:t>Density</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11,000/sqkm</a:t>
                      </a:r>
                    </a:p>
                  </a:txBody>
                  <a:tcPr marL="68580" marR="68580" marT="0" marB="0"/>
                </a:tc>
              </a:tr>
              <a:tr h="435370">
                <a:tc>
                  <a:txBody>
                    <a:bodyPr/>
                    <a:lstStyle/>
                    <a:p>
                      <a:pPr marL="0" marR="0" algn="ctr">
                        <a:lnSpc>
                          <a:spcPct val="115000"/>
                        </a:lnSpc>
                        <a:spcBef>
                          <a:spcPts val="0"/>
                        </a:spcBef>
                        <a:spcAft>
                          <a:spcPts val="0"/>
                        </a:spcAft>
                      </a:pPr>
                      <a:r>
                        <a:rPr lang="en-US" sz="1800">
                          <a:latin typeface="Calibri"/>
                          <a:ea typeface="Calibri"/>
                          <a:cs typeface="Times New Roman"/>
                        </a:rPr>
                        <a:t>Official &amp; Major language</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Marathi &amp; Hindi</a:t>
                      </a:r>
                    </a:p>
                  </a:txBody>
                  <a:tcPr marL="68580" marR="68580" marT="0" marB="0"/>
                </a:tc>
              </a:tr>
              <a:tr h="353815">
                <a:tc>
                  <a:txBody>
                    <a:bodyPr/>
                    <a:lstStyle/>
                    <a:p>
                      <a:pPr marL="0" marR="0" algn="ctr">
                        <a:lnSpc>
                          <a:spcPct val="115000"/>
                        </a:lnSpc>
                        <a:spcBef>
                          <a:spcPts val="0"/>
                        </a:spcBef>
                        <a:spcAft>
                          <a:spcPts val="0"/>
                        </a:spcAft>
                      </a:pPr>
                      <a:r>
                        <a:rPr lang="en-US" sz="1800">
                          <a:latin typeface="Calibri"/>
                          <a:ea typeface="Calibri"/>
                          <a:cs typeface="Times New Roman"/>
                        </a:rPr>
                        <a:t>Rank in India</a:t>
                      </a:r>
                    </a:p>
                  </a:txBody>
                  <a:tcPr marL="68580" marR="68580" marT="0" marB="0"/>
                </a:tc>
                <a:tc>
                  <a:txBody>
                    <a:bodyPr/>
                    <a:lstStyle/>
                    <a:p>
                      <a:pPr marL="0" marR="0" algn="ctr">
                        <a:lnSpc>
                          <a:spcPct val="115000"/>
                        </a:lnSpc>
                        <a:spcBef>
                          <a:spcPts val="0"/>
                        </a:spcBef>
                        <a:spcAft>
                          <a:spcPts val="0"/>
                        </a:spcAft>
                      </a:pPr>
                      <a:r>
                        <a:rPr lang="en-US" sz="1800" dirty="0">
                          <a:latin typeface="Calibri"/>
                          <a:ea typeface="Calibri"/>
                          <a:cs typeface="Times New Roman"/>
                        </a:rPr>
                        <a:t>13</a:t>
                      </a:r>
                    </a:p>
                  </a:txBody>
                  <a:tcPr marL="68580" marR="68580" marT="0" marB="0"/>
                </a:tc>
              </a:tr>
            </a:tbl>
          </a:graphicData>
        </a:graphic>
      </p:graphicFrame>
      <p:sp>
        <p:nvSpPr>
          <p:cNvPr id="5" name="Footer Placeholder 4"/>
          <p:cNvSpPr>
            <a:spLocks noGrp="1"/>
          </p:cNvSpPr>
          <p:nvPr>
            <p:ph type="ftr" sz="quarter" idx="11"/>
          </p:nvPr>
        </p:nvSpPr>
        <p:spPr>
          <a:xfrm>
            <a:off x="1981200" y="6324601"/>
            <a:ext cx="5181600" cy="533399"/>
          </a:xfrm>
        </p:spPr>
        <p:txBody>
          <a:bodyPr/>
          <a:lstStyle/>
          <a:p>
            <a:r>
              <a:rPr lang="en-US" sz="1600" dirty="0" smtClean="0">
                <a:solidFill>
                  <a:schemeClr val="bg1"/>
                </a:solidFill>
              </a:rPr>
              <a:t>Mission India Theological Seminary, Nagpur (India)</a:t>
            </a:r>
            <a:endParaRPr lang="en-US" sz="16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lstStyle/>
          <a:p>
            <a:r>
              <a:rPr lang="en-US" dirty="0" smtClean="0"/>
              <a:t>East Nagpur</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lvl="0" algn="just"/>
            <a:r>
              <a:rPr lang="en-US" b="1" dirty="0" err="1">
                <a:hlinkClick r:id="rId3" tooltip="Kalamna (page does not exist)"/>
              </a:rPr>
              <a:t>Kalamna</a:t>
            </a:r>
            <a:r>
              <a:rPr lang="en-US" dirty="0"/>
              <a:t> is one of the largest wholesale markets for oranges and grains in Asia.</a:t>
            </a:r>
          </a:p>
          <a:p>
            <a:pPr lvl="0" algn="just"/>
            <a:r>
              <a:rPr lang="en-US" b="1" dirty="0" err="1">
                <a:hlinkClick r:id="rId4" tooltip="Mominpura, Nagpur"/>
              </a:rPr>
              <a:t>Mominpura</a:t>
            </a:r>
            <a:r>
              <a:rPr lang="en-US" dirty="0"/>
              <a:t> popularly known as the </a:t>
            </a:r>
            <a:r>
              <a:rPr lang="en-US" dirty="0" err="1"/>
              <a:t>Chandni</a:t>
            </a:r>
            <a:r>
              <a:rPr lang="en-US" dirty="0"/>
              <a:t> </a:t>
            </a:r>
            <a:r>
              <a:rPr lang="en-US" dirty="0" err="1"/>
              <a:t>Chowk</a:t>
            </a:r>
            <a:r>
              <a:rPr lang="en-US" dirty="0"/>
              <a:t> of Nagpur. Small restaurants and hotels are open over night. Famous </a:t>
            </a:r>
            <a:r>
              <a:rPr lang="en-US" dirty="0" err="1"/>
              <a:t>biryani</a:t>
            </a:r>
            <a:r>
              <a:rPr lang="en-US" dirty="0"/>
              <a:t> delicacies can be enjoyed here at ML </a:t>
            </a:r>
            <a:r>
              <a:rPr lang="en-US" dirty="0" err="1"/>
              <a:t>Canteen,Babbu</a:t>
            </a:r>
            <a:r>
              <a:rPr lang="en-US" dirty="0"/>
              <a:t>, </a:t>
            </a:r>
            <a:r>
              <a:rPr lang="en-US" dirty="0" err="1"/>
              <a:t>Bartania</a:t>
            </a:r>
            <a:r>
              <a:rPr lang="en-US" dirty="0"/>
              <a:t> and many more eating joints. Hajj House is likely to be constructed here. Mayo hospital and </a:t>
            </a:r>
            <a:r>
              <a:rPr lang="en-US" dirty="0" err="1"/>
              <a:t>Jama</a:t>
            </a:r>
            <a:r>
              <a:rPr lang="en-US" dirty="0"/>
              <a:t> </a:t>
            </a:r>
            <a:r>
              <a:rPr lang="en-US" dirty="0" err="1"/>
              <a:t>Masjid</a:t>
            </a:r>
            <a:r>
              <a:rPr lang="en-US" dirty="0"/>
              <a:t> are part of </a:t>
            </a:r>
            <a:r>
              <a:rPr lang="en-US" dirty="0" err="1"/>
              <a:t>Mominpura</a:t>
            </a:r>
            <a:r>
              <a:rPr lang="en-US" dirty="0"/>
              <a:t>.</a:t>
            </a:r>
          </a:p>
          <a:p>
            <a:pPr lvl="0" algn="just"/>
            <a:r>
              <a:rPr lang="en-US" b="1" dirty="0" err="1">
                <a:hlinkClick r:id="rId5" tooltip="Itwari"/>
              </a:rPr>
              <a:t>Itwari</a:t>
            </a:r>
            <a:r>
              <a:rPr lang="en-US" dirty="0"/>
              <a:t> is the wholesale business center of Nagpur. Hardware, cloth, household, wedding </a:t>
            </a:r>
            <a:r>
              <a:rPr lang="en-US" dirty="0" err="1"/>
              <a:t>saree</a:t>
            </a:r>
            <a:r>
              <a:rPr lang="en-US" dirty="0"/>
              <a:t> market of central India. There is huge concentration of Muslim-</a:t>
            </a:r>
            <a:r>
              <a:rPr lang="en-US" dirty="0" err="1"/>
              <a:t>Bohra</a:t>
            </a:r>
            <a:r>
              <a:rPr lang="en-US" dirty="0"/>
              <a:t> community in this area, with their business, residence and religious places.</a:t>
            </a:r>
          </a:p>
          <a:p>
            <a:endParaRPr lang="en-US" dirty="0"/>
          </a:p>
        </p:txBody>
      </p:sp>
      <p:sp>
        <p:nvSpPr>
          <p:cNvPr id="4" name="Footer Placeholder 3"/>
          <p:cNvSpPr>
            <a:spLocks noGrp="1"/>
          </p:cNvSpPr>
          <p:nvPr>
            <p:ph type="ftr" sz="quarter" idx="11"/>
          </p:nvPr>
        </p:nvSpPr>
        <p:spPr>
          <a:xfrm>
            <a:off x="1600200" y="6416675"/>
            <a:ext cx="6172200" cy="441325"/>
          </a:xfrm>
        </p:spPr>
        <p:txBody>
          <a:bodyPr/>
          <a:lstStyle/>
          <a:p>
            <a:r>
              <a:rPr lang="en-US" sz="1800" dirty="0" smtClean="0">
                <a:solidFill>
                  <a:srgbClr val="FFFF00"/>
                </a:solidFill>
              </a:rPr>
              <a:t>Mission India Theological Seminary, Nagpur (India)</a:t>
            </a:r>
            <a:endParaRPr lang="en-US" sz="1800"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style>
          <a:lnRef idx="3">
            <a:schemeClr val="lt1"/>
          </a:lnRef>
          <a:fillRef idx="1">
            <a:schemeClr val="accent4"/>
          </a:fillRef>
          <a:effectRef idx="1">
            <a:schemeClr val="accent4"/>
          </a:effectRef>
          <a:fontRef idx="minor">
            <a:schemeClr val="lt1"/>
          </a:fontRef>
        </p:style>
        <p:txBody>
          <a:bodyPr>
            <a:normAutofit/>
          </a:bodyPr>
          <a:lstStyle/>
          <a:p>
            <a:r>
              <a:rPr lang="en-US" dirty="0" smtClean="0"/>
              <a:t>Central Nagpur</a:t>
            </a:r>
            <a:endParaRPr lang="en-US" dirty="0"/>
          </a:p>
        </p:txBody>
      </p:sp>
      <p:sp>
        <p:nvSpPr>
          <p:cNvPr id="3" name="Content Placeholder 2"/>
          <p:cNvSpPr>
            <a:spLocks noGrp="1"/>
          </p:cNvSpPr>
          <p:nvPr>
            <p:ph idx="1"/>
          </p:nvPr>
        </p:nvSpPr>
        <p:spPr>
          <a:xfrm>
            <a:off x="0" y="762000"/>
            <a:ext cx="9144000" cy="6096000"/>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lvl="0" algn="just"/>
            <a:r>
              <a:rPr lang="en-US" sz="3200" b="1" dirty="0" err="1">
                <a:hlinkClick r:id="rId2" tooltip="Mahal, Nagpur (page does not exist)"/>
              </a:rPr>
              <a:t>Mahal</a:t>
            </a:r>
            <a:r>
              <a:rPr lang="en-US" sz="3200" dirty="0"/>
              <a:t> is the oldest part of Nagpur, and is noted for its relatively narrow streets and crowded residential quarters. The famous </a:t>
            </a:r>
            <a:r>
              <a:rPr lang="en-US" sz="3200" dirty="0" err="1"/>
              <a:t>Bhonsale</a:t>
            </a:r>
            <a:r>
              <a:rPr lang="en-US" sz="3200" dirty="0"/>
              <a:t> palace, residence of the </a:t>
            </a:r>
            <a:r>
              <a:rPr lang="en-US" sz="3200" dirty="0" err="1"/>
              <a:t>Bhonsale</a:t>
            </a:r>
            <a:r>
              <a:rPr lang="en-US" sz="3200" dirty="0"/>
              <a:t> kings, is situated in </a:t>
            </a:r>
            <a:r>
              <a:rPr lang="en-US" sz="3200" dirty="0" err="1"/>
              <a:t>Mahal</a:t>
            </a:r>
            <a:r>
              <a:rPr lang="en-US" sz="3200" dirty="0"/>
              <a:t>. There are many historic temples in </a:t>
            </a:r>
            <a:r>
              <a:rPr lang="en-US" sz="3200" dirty="0" err="1"/>
              <a:t>Mahal</a:t>
            </a:r>
            <a:r>
              <a:rPr lang="en-US" sz="3200" dirty="0"/>
              <a:t> area such as </a:t>
            </a:r>
            <a:r>
              <a:rPr lang="en-US" sz="3200" dirty="0" err="1"/>
              <a:t>Kalyaneshwar</a:t>
            </a:r>
            <a:r>
              <a:rPr lang="en-US" sz="3200" dirty="0"/>
              <a:t> </a:t>
            </a:r>
            <a:r>
              <a:rPr lang="en-US" sz="3200" dirty="0" err="1"/>
              <a:t>Mandir</a:t>
            </a:r>
            <a:r>
              <a:rPr lang="en-US" sz="3200" dirty="0"/>
              <a:t>, </a:t>
            </a:r>
            <a:r>
              <a:rPr lang="en-US" sz="3200" dirty="0" err="1"/>
              <a:t>Pataleshwar</a:t>
            </a:r>
            <a:r>
              <a:rPr lang="en-US" sz="3200" dirty="0"/>
              <a:t> </a:t>
            </a:r>
            <a:r>
              <a:rPr lang="en-US" sz="3200" dirty="0" err="1"/>
              <a:t>Mandir</a:t>
            </a:r>
            <a:r>
              <a:rPr lang="en-US" sz="3200" dirty="0"/>
              <a:t> and </a:t>
            </a:r>
            <a:r>
              <a:rPr lang="en-US" sz="3200" dirty="0" err="1"/>
              <a:t>Aychit</a:t>
            </a:r>
            <a:r>
              <a:rPr lang="en-US" sz="3200" dirty="0"/>
              <a:t> </a:t>
            </a:r>
            <a:r>
              <a:rPr lang="en-US" sz="3200" dirty="0" err="1"/>
              <a:t>Mandir</a:t>
            </a:r>
            <a:r>
              <a:rPr lang="en-US" sz="3200" dirty="0"/>
              <a:t>. There are many Historic Mosque such as </a:t>
            </a:r>
            <a:r>
              <a:rPr lang="en-US" sz="3200" dirty="0" err="1"/>
              <a:t>Shahi</a:t>
            </a:r>
            <a:r>
              <a:rPr lang="en-US" sz="3200" dirty="0"/>
              <a:t> </a:t>
            </a:r>
            <a:r>
              <a:rPr lang="en-US" sz="3200" dirty="0" err="1"/>
              <a:t>masjid</a:t>
            </a:r>
            <a:r>
              <a:rPr lang="en-US" sz="3200" dirty="0"/>
              <a:t>, </a:t>
            </a:r>
            <a:r>
              <a:rPr lang="en-US" sz="3200" dirty="0" err="1"/>
              <a:t>pattharphod</a:t>
            </a:r>
            <a:r>
              <a:rPr lang="en-US" sz="3200" dirty="0"/>
              <a:t> </a:t>
            </a:r>
            <a:r>
              <a:rPr lang="en-US" sz="3200" dirty="0" err="1"/>
              <a:t>Masjid</a:t>
            </a:r>
            <a:r>
              <a:rPr lang="en-US" sz="3200" dirty="0"/>
              <a:t>, Kala </a:t>
            </a:r>
            <a:r>
              <a:rPr lang="en-US" sz="3200" dirty="0" err="1"/>
              <a:t>patthar</a:t>
            </a:r>
            <a:r>
              <a:rPr lang="en-US" sz="3200" dirty="0"/>
              <a:t> </a:t>
            </a:r>
            <a:r>
              <a:rPr lang="en-US" sz="3200" dirty="0" err="1"/>
              <a:t>masjid</a:t>
            </a:r>
            <a:r>
              <a:rPr lang="en-US" sz="3200" dirty="0"/>
              <a:t> are </a:t>
            </a:r>
            <a:r>
              <a:rPr lang="en-US" sz="3200" dirty="0" err="1"/>
              <a:t>sitiuated</a:t>
            </a:r>
            <a:r>
              <a:rPr lang="en-US" sz="3200" dirty="0"/>
              <a:t> in this area. </a:t>
            </a:r>
            <a:r>
              <a:rPr lang="en-US" sz="3200" dirty="0" err="1"/>
              <a:t>Shahi</a:t>
            </a:r>
            <a:r>
              <a:rPr lang="en-US" sz="3200" dirty="0"/>
              <a:t> </a:t>
            </a:r>
            <a:r>
              <a:rPr lang="en-US" sz="3200" dirty="0" err="1"/>
              <a:t>masjid</a:t>
            </a:r>
            <a:r>
              <a:rPr lang="en-US" sz="3200" dirty="0"/>
              <a:t> Of </a:t>
            </a:r>
            <a:r>
              <a:rPr lang="en-US" sz="3200" dirty="0" err="1"/>
              <a:t>Killa</a:t>
            </a:r>
            <a:r>
              <a:rPr lang="en-US" sz="3200" dirty="0"/>
              <a:t> Area is the first Mosque of Nagpur City made by Raja </a:t>
            </a:r>
            <a:r>
              <a:rPr lang="en-US" sz="3200" dirty="0" err="1"/>
              <a:t>Bakht</a:t>
            </a:r>
            <a:r>
              <a:rPr lang="en-US" sz="3200" dirty="0"/>
              <a:t> </a:t>
            </a:r>
            <a:r>
              <a:rPr lang="en-US" sz="3200" dirty="0" err="1"/>
              <a:t>Buland</a:t>
            </a:r>
            <a:r>
              <a:rPr lang="en-US" sz="3200" dirty="0"/>
              <a:t> Shah. </a:t>
            </a:r>
            <a:r>
              <a:rPr lang="en-US" sz="3200" dirty="0" err="1"/>
              <a:t>Mahal</a:t>
            </a:r>
            <a:r>
              <a:rPr lang="en-US" sz="3200" dirty="0"/>
              <a:t> is also residence of </a:t>
            </a:r>
            <a:r>
              <a:rPr lang="en-US" sz="3200" dirty="0" err="1"/>
              <a:t>Nitin</a:t>
            </a:r>
            <a:r>
              <a:rPr lang="en-US" sz="3200" dirty="0"/>
              <a:t> </a:t>
            </a:r>
            <a:r>
              <a:rPr lang="en-US" sz="3200" dirty="0" err="1"/>
              <a:t>Gadkari</a:t>
            </a:r>
            <a:r>
              <a:rPr lang="en-US" sz="3200" dirty="0"/>
              <a:t> president of </a:t>
            </a:r>
            <a:r>
              <a:rPr lang="en-US" sz="3200" dirty="0" err="1"/>
              <a:t>Bhartiya</a:t>
            </a:r>
            <a:r>
              <a:rPr lang="en-US" sz="3200" dirty="0"/>
              <a:t> </a:t>
            </a:r>
            <a:r>
              <a:rPr lang="en-US" sz="3200" dirty="0" err="1"/>
              <a:t>Janta</a:t>
            </a:r>
            <a:r>
              <a:rPr lang="en-US" sz="3200" dirty="0"/>
              <a:t> Party. </a:t>
            </a:r>
            <a:r>
              <a:rPr lang="en-US" sz="3200" dirty="0" err="1"/>
              <a:t>Mahal</a:t>
            </a:r>
            <a:r>
              <a:rPr lang="en-US" sz="3200" dirty="0"/>
              <a:t> is also headquarters of RSS. </a:t>
            </a:r>
            <a:r>
              <a:rPr lang="en-US" sz="3200" dirty="0" err="1"/>
              <a:t>Mahal</a:t>
            </a:r>
            <a:r>
              <a:rPr lang="en-US" sz="3200" dirty="0"/>
              <a:t> is also known for its cloth market and old book market situated on </a:t>
            </a:r>
            <a:r>
              <a:rPr lang="en-US" sz="3200" dirty="0" err="1"/>
              <a:t>Kelibagh</a:t>
            </a:r>
            <a:r>
              <a:rPr lang="en-US" sz="3200" dirty="0"/>
              <a:t> road.</a:t>
            </a:r>
          </a:p>
          <a:p>
            <a:pPr lvl="0" algn="just"/>
            <a:r>
              <a:rPr lang="en-US" sz="3200" b="1" dirty="0" err="1">
                <a:hlinkClick r:id="rId3" tooltip="Sitabuldi"/>
              </a:rPr>
              <a:t>Sitabuldi</a:t>
            </a:r>
            <a:r>
              <a:rPr lang="en-US" sz="3200" dirty="0"/>
              <a:t> (commonly referred to as '</a:t>
            </a:r>
            <a:r>
              <a:rPr lang="en-US" sz="3200" dirty="0" err="1"/>
              <a:t>buldi</a:t>
            </a:r>
            <a:r>
              <a:rPr lang="en-US" sz="3200" dirty="0"/>
              <a:t>', pronounced '</a:t>
            </a:r>
            <a:r>
              <a:rPr lang="en-US" sz="3200" dirty="0" err="1"/>
              <a:t>burdi</a:t>
            </a:r>
            <a:r>
              <a:rPr lang="en-US" sz="3200" dirty="0"/>
              <a:t>') is the main commercial part of the city. It contains numerous shops of all sizes and the largest wholesale vegetable market in Nagpur. </a:t>
            </a:r>
            <a:r>
              <a:rPr lang="en-US" sz="3200" dirty="0" err="1"/>
              <a:t>Sitabuldi</a:t>
            </a:r>
            <a:r>
              <a:rPr lang="en-US" sz="3200" dirty="0"/>
              <a:t> Main Road is one of the main shopping streets in the area. Also located in </a:t>
            </a:r>
            <a:r>
              <a:rPr lang="en-US" sz="3200" dirty="0" err="1"/>
              <a:t>Sitabuldi</a:t>
            </a:r>
            <a:r>
              <a:rPr lang="en-US" sz="3200" dirty="0"/>
              <a:t> is the </a:t>
            </a:r>
            <a:r>
              <a:rPr lang="en-US" sz="3200" dirty="0" err="1"/>
              <a:t>Sitabuldi</a:t>
            </a:r>
            <a:r>
              <a:rPr lang="en-US" sz="3200" dirty="0"/>
              <a:t> Fort. It is situated on an elevated area. Being under the control of </a:t>
            </a:r>
            <a:r>
              <a:rPr lang="en-US" sz="3200" dirty="0">
                <a:solidFill>
                  <a:schemeClr val="bg1"/>
                </a:solidFill>
              </a:rPr>
              <a:t>the</a:t>
            </a:r>
            <a:r>
              <a:rPr lang="en-US" sz="3200" dirty="0">
                <a:solidFill>
                  <a:schemeClr val="tx1"/>
                </a:solidFill>
              </a:rPr>
              <a:t> </a:t>
            </a:r>
            <a:r>
              <a:rPr lang="en-US" sz="3200" dirty="0">
                <a:solidFill>
                  <a:schemeClr val="tx1"/>
                </a:solidFill>
                <a:hlinkClick r:id="rId4" tooltip="Indian Army"/>
              </a:rPr>
              <a:t>Indian Army</a:t>
            </a:r>
            <a:r>
              <a:rPr lang="en-US" sz="3200" dirty="0">
                <a:solidFill>
                  <a:schemeClr val="tx1"/>
                </a:solidFill>
              </a:rPr>
              <a:t>, </a:t>
            </a:r>
            <a:r>
              <a:rPr lang="en-US" sz="3200" dirty="0">
                <a:solidFill>
                  <a:schemeClr val="bg1"/>
                </a:solidFill>
              </a:rPr>
              <a:t>the fort is only open to the public on two occasions every year—August 15 (</a:t>
            </a:r>
            <a:r>
              <a:rPr lang="en-US" sz="3200" dirty="0">
                <a:solidFill>
                  <a:schemeClr val="bg1"/>
                </a:solidFill>
                <a:hlinkClick r:id="rId5" tooltip="Independence Day (India)"/>
              </a:rPr>
              <a:t>Independence Day</a:t>
            </a:r>
            <a:r>
              <a:rPr lang="en-US" sz="3200" dirty="0">
                <a:solidFill>
                  <a:schemeClr val="bg1"/>
                </a:solidFill>
              </a:rPr>
              <a:t>) and January 26 (</a:t>
            </a:r>
            <a:r>
              <a:rPr lang="en-US" sz="3200" dirty="0">
                <a:solidFill>
                  <a:schemeClr val="bg1"/>
                </a:solidFill>
                <a:hlinkClick r:id="rId6" tooltip="Republic Day (India)"/>
              </a:rPr>
              <a:t>Republic Day</a:t>
            </a:r>
            <a:r>
              <a:rPr lang="en-US" sz="3200" dirty="0">
                <a:solidFill>
                  <a:schemeClr val="bg1"/>
                </a:solidFill>
              </a:rPr>
              <a:t>). The longest </a:t>
            </a:r>
            <a:r>
              <a:rPr lang="en-US" sz="3200" dirty="0">
                <a:solidFill>
                  <a:schemeClr val="bg1"/>
                </a:solidFill>
                <a:hlinkClick r:id="rId7" tooltip="Overpass"/>
              </a:rPr>
              <a:t>flyover</a:t>
            </a:r>
            <a:r>
              <a:rPr lang="en-US" sz="3200" dirty="0">
                <a:solidFill>
                  <a:schemeClr val="bg1"/>
                </a:solidFill>
              </a:rPr>
              <a:t> in Nagpur has its origin near </a:t>
            </a:r>
            <a:r>
              <a:rPr lang="en-US" sz="3200" dirty="0" err="1">
                <a:solidFill>
                  <a:schemeClr val="bg1"/>
                </a:solidFill>
              </a:rPr>
              <a:t>Sitabuldi</a:t>
            </a:r>
            <a:r>
              <a:rPr lang="en-US" sz="3200" dirty="0">
                <a:solidFill>
                  <a:schemeClr val="bg1"/>
                </a:solidFill>
              </a:rPr>
              <a:t> Fort and terminates at </a:t>
            </a:r>
            <a:r>
              <a:rPr lang="en-US" sz="3200" dirty="0" err="1">
                <a:solidFill>
                  <a:schemeClr val="bg1"/>
                </a:solidFill>
              </a:rPr>
              <a:t>Rahate</a:t>
            </a:r>
            <a:r>
              <a:rPr lang="en-US" sz="3200" dirty="0">
                <a:solidFill>
                  <a:schemeClr val="bg1"/>
                </a:solidFill>
              </a:rPr>
              <a:t> Colony Square, approximately 1.8 kilometers away</a:t>
            </a:r>
            <a:r>
              <a:rPr lang="en-US" sz="3200" dirty="0">
                <a:solidFill>
                  <a:schemeClr val="tx1"/>
                </a:solidFill>
              </a:rPr>
              <a:t>.</a:t>
            </a:r>
          </a:p>
          <a:p>
            <a:pPr lvl="0" algn="just"/>
            <a:r>
              <a:rPr lang="en-US" sz="3200" b="1" dirty="0" err="1">
                <a:hlinkClick r:id="rId8" tooltip="Dhantoli (page does not exist)"/>
              </a:rPr>
              <a:t>Dhantoli</a:t>
            </a:r>
            <a:r>
              <a:rPr lang="en-US" sz="3200" dirty="0"/>
              <a:t> is the best residential area in </a:t>
            </a:r>
            <a:r>
              <a:rPr lang="en-US" sz="3200" dirty="0" err="1"/>
              <a:t>Nagpur.Locality</a:t>
            </a:r>
            <a:r>
              <a:rPr lang="en-US" sz="3200" dirty="0"/>
              <a:t> is home to several business tycoons, corporate high rollers, professionals and artists .Example : </a:t>
            </a:r>
            <a:r>
              <a:rPr lang="en-US" sz="3200" dirty="0" err="1">
                <a:hlinkClick r:id="rId9" tooltip="Vikram Pandit"/>
              </a:rPr>
              <a:t>Vikram</a:t>
            </a:r>
            <a:r>
              <a:rPr lang="en-US" sz="3200" dirty="0">
                <a:hlinkClick r:id="rId9" tooltip="Vikram Pandit"/>
              </a:rPr>
              <a:t> </a:t>
            </a:r>
            <a:r>
              <a:rPr lang="en-US" sz="3200" dirty="0" err="1">
                <a:hlinkClick r:id="rId9" tooltip="Vikram Pandit"/>
              </a:rPr>
              <a:t>Pandit</a:t>
            </a:r>
            <a:r>
              <a:rPr lang="en-US" sz="3200" dirty="0"/>
              <a:t> of </a:t>
            </a:r>
            <a:r>
              <a:rPr lang="en-US" sz="3200" dirty="0" smtClean="0"/>
              <a:t>Citigroup, </a:t>
            </a:r>
            <a:r>
              <a:rPr lang="en-US" sz="3200" dirty="0" err="1"/>
              <a:t>V.R.Manohar</a:t>
            </a:r>
            <a:r>
              <a:rPr lang="en-US" sz="3200" dirty="0"/>
              <a:t> (Hotshot lawyer &amp; former Advocate General of Maharashtra</a:t>
            </a:r>
            <a:r>
              <a:rPr lang="en-US" sz="3200" dirty="0" smtClean="0"/>
              <a:t>) </a:t>
            </a:r>
            <a:r>
              <a:rPr lang="en-US" sz="3200" dirty="0"/>
              <a:t>and </a:t>
            </a:r>
            <a:r>
              <a:rPr lang="en-US" sz="3200" dirty="0" err="1">
                <a:hlinkClick r:id="rId10" tooltip="Shashank Manohar"/>
              </a:rPr>
              <a:t>Shashank</a:t>
            </a:r>
            <a:r>
              <a:rPr lang="en-US" sz="3200" dirty="0">
                <a:hlinkClick r:id="rId10" tooltip="Shashank Manohar"/>
              </a:rPr>
              <a:t> </a:t>
            </a:r>
            <a:r>
              <a:rPr lang="en-US" sz="3200" dirty="0" err="1">
                <a:hlinkClick r:id="rId10" tooltip="Shashank Manohar"/>
              </a:rPr>
              <a:t>Manohar</a:t>
            </a:r>
            <a:r>
              <a:rPr lang="en-US" sz="3200" dirty="0"/>
              <a:t> (Former </a:t>
            </a:r>
            <a:r>
              <a:rPr lang="en-US" sz="3200" dirty="0">
                <a:hlinkClick r:id="rId11" tooltip="Board of Control for Cricket in India"/>
              </a:rPr>
              <a:t>BCCI</a:t>
            </a:r>
            <a:r>
              <a:rPr lang="en-US" sz="3200" dirty="0"/>
              <a:t> president</a:t>
            </a:r>
            <a:r>
              <a:rPr lang="en-US" sz="3200" dirty="0" smtClean="0"/>
              <a:t>)</a:t>
            </a:r>
            <a:endParaRPr lang="en-US" sz="3200" dirty="0"/>
          </a:p>
          <a:p>
            <a:endParaRPr lang="en-US" dirty="0"/>
          </a:p>
        </p:txBody>
      </p:sp>
      <p:sp>
        <p:nvSpPr>
          <p:cNvPr id="4" name="Footer Placeholder 3"/>
          <p:cNvSpPr>
            <a:spLocks noGrp="1"/>
          </p:cNvSpPr>
          <p:nvPr>
            <p:ph type="ftr" sz="quarter" idx="11"/>
          </p:nvPr>
        </p:nvSpPr>
        <p:spPr>
          <a:xfrm>
            <a:off x="2133600" y="5867400"/>
            <a:ext cx="5562600" cy="609600"/>
          </a:xfrm>
        </p:spPr>
        <p:txBody>
          <a:bodyPr/>
          <a:lstStyle/>
          <a:p>
            <a:r>
              <a:rPr lang="en-US" sz="1800" dirty="0" smtClean="0">
                <a:solidFill>
                  <a:srgbClr val="FFFF00"/>
                </a:solidFill>
              </a:rPr>
              <a:t>Mission India Theological Seminary, Nagpur (India)</a:t>
            </a:r>
            <a:endParaRPr lang="en-US" sz="1800"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534400" cy="685800"/>
          </a:xfrm>
        </p:spPr>
        <p:style>
          <a:lnRef idx="3">
            <a:schemeClr val="lt1"/>
          </a:lnRef>
          <a:fillRef idx="1">
            <a:schemeClr val="accent4"/>
          </a:fillRef>
          <a:effectRef idx="1">
            <a:schemeClr val="accent4"/>
          </a:effectRef>
          <a:fontRef idx="minor">
            <a:schemeClr val="lt1"/>
          </a:fontRef>
        </p:style>
        <p:txBody>
          <a:bodyPr>
            <a:normAutofit fontScale="90000"/>
          </a:bodyPr>
          <a:lstStyle/>
          <a:p>
            <a:r>
              <a:rPr lang="en-US" dirty="0" smtClean="0"/>
              <a:t>West Nagpur</a:t>
            </a:r>
            <a:endParaRPr lang="en-US" dirty="0"/>
          </a:p>
        </p:txBody>
      </p:sp>
      <p:sp>
        <p:nvSpPr>
          <p:cNvPr id="3" name="Content Placeholder 2"/>
          <p:cNvSpPr>
            <a:spLocks noGrp="1"/>
          </p:cNvSpPr>
          <p:nvPr>
            <p:ph idx="1"/>
          </p:nvPr>
        </p:nvSpPr>
        <p:spPr>
          <a:xfrm>
            <a:off x="228600" y="838200"/>
            <a:ext cx="8763000" cy="5867400"/>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lvl="0" algn="just"/>
            <a:r>
              <a:rPr lang="en-US" dirty="0" err="1"/>
              <a:t>Dharampeth</a:t>
            </a:r>
            <a:r>
              <a:rPr lang="en-US" dirty="0"/>
              <a:t>, </a:t>
            </a:r>
            <a:r>
              <a:rPr lang="en-US" dirty="0" err="1"/>
              <a:t>Shivajinagar</a:t>
            </a:r>
            <a:r>
              <a:rPr lang="en-US" dirty="0"/>
              <a:t>, </a:t>
            </a:r>
            <a:r>
              <a:rPr lang="en-US" dirty="0" err="1"/>
              <a:t>Gokulpeth</a:t>
            </a:r>
            <a:r>
              <a:rPr lang="en-US" dirty="0"/>
              <a:t>, Gandhi Nagar, </a:t>
            </a:r>
            <a:r>
              <a:rPr lang="en-US" dirty="0" err="1"/>
              <a:t>Ambazari</a:t>
            </a:r>
            <a:r>
              <a:rPr lang="en-US" dirty="0"/>
              <a:t> Layout, Shankar Nagar, Bajaj Nagar, </a:t>
            </a:r>
            <a:r>
              <a:rPr lang="en-US" dirty="0" err="1"/>
              <a:t>Abhyankar</a:t>
            </a:r>
            <a:r>
              <a:rPr lang="en-US" dirty="0"/>
              <a:t> Nagar, </a:t>
            </a:r>
            <a:r>
              <a:rPr lang="en-US" dirty="0" err="1"/>
              <a:t>Laxmi</a:t>
            </a:r>
            <a:r>
              <a:rPr lang="en-US" dirty="0"/>
              <a:t> Nagar, </a:t>
            </a:r>
            <a:r>
              <a:rPr lang="en-US" dirty="0" err="1"/>
              <a:t>Pratap</a:t>
            </a:r>
            <a:r>
              <a:rPr lang="en-US" dirty="0"/>
              <a:t> Nagar, </a:t>
            </a:r>
            <a:r>
              <a:rPr lang="en-US" dirty="0" err="1"/>
              <a:t>Khamla</a:t>
            </a:r>
            <a:r>
              <a:rPr lang="en-US" dirty="0"/>
              <a:t>, </a:t>
            </a:r>
            <a:r>
              <a:rPr lang="en-US" dirty="0" err="1"/>
              <a:t>Vivekanand</a:t>
            </a:r>
            <a:r>
              <a:rPr lang="en-US" dirty="0"/>
              <a:t> Nagar, </a:t>
            </a:r>
            <a:r>
              <a:rPr lang="en-US" dirty="0" err="1"/>
              <a:t>Ramdaspeth</a:t>
            </a:r>
            <a:r>
              <a:rPr lang="en-US" dirty="0"/>
              <a:t> are residential areas in this region.</a:t>
            </a:r>
          </a:p>
          <a:p>
            <a:pPr lvl="0" algn="just"/>
            <a:r>
              <a:rPr lang="en-US" b="1" dirty="0">
                <a:hlinkClick r:id="rId2" tooltip="The Civil Lines (page does not exist)"/>
              </a:rPr>
              <a:t>The Civil Lines</a:t>
            </a:r>
            <a:r>
              <a:rPr lang="en-US" dirty="0"/>
              <a:t> contains most of the government offices and residences in Nagpur including the Bombay High Court bench and the </a:t>
            </a:r>
            <a:r>
              <a:rPr lang="en-US" dirty="0" err="1"/>
              <a:t>Vidhan</a:t>
            </a:r>
            <a:r>
              <a:rPr lang="en-US" dirty="0"/>
              <a:t> </a:t>
            </a:r>
            <a:r>
              <a:rPr lang="en-US" dirty="0" err="1"/>
              <a:t>Bhavan</a:t>
            </a:r>
            <a:r>
              <a:rPr lang="en-US" dirty="0"/>
              <a:t>. The area is noted for its greenery, roads and cleanliness.</a:t>
            </a:r>
          </a:p>
          <a:p>
            <a:pPr lvl="0" algn="just"/>
            <a:r>
              <a:rPr lang="en-US" b="1" dirty="0">
                <a:hlinkClick r:id="rId3" tooltip="Seminary Hills (page does not exist)"/>
              </a:rPr>
              <a:t>Seminary Hills</a:t>
            </a:r>
            <a:r>
              <a:rPr lang="en-US" dirty="0"/>
              <a:t> is home to educational institutes like SFS College, LAD, Nagpur veterinary college, Maharashtra Animal and Fishery Sciences University, KV, Center Point school and offices like Air Force, CGO Complex, TV Tower. For entertainment there is Joggers Park, Deer Park, Toy Train, swimming pools etc.</a:t>
            </a:r>
          </a:p>
          <a:p>
            <a:pPr algn="just"/>
            <a:r>
              <a:rPr lang="en-US" b="1" dirty="0" err="1" smtClean="0">
                <a:hlinkClick r:id="rId4" tooltip="Sadar"/>
              </a:rPr>
              <a:t>Sadar</a:t>
            </a:r>
            <a:r>
              <a:rPr lang="en-US" dirty="0" smtClean="0"/>
              <a:t> </a:t>
            </a:r>
            <a:r>
              <a:rPr lang="en-US" dirty="0"/>
              <a:t>is a famous shopping place, close to Railway Station. Famous locations in </a:t>
            </a:r>
            <a:r>
              <a:rPr lang="en-US" dirty="0" err="1"/>
              <a:t>Sadar</a:t>
            </a:r>
            <a:r>
              <a:rPr lang="en-US" dirty="0"/>
              <a:t> include NIT Building, </a:t>
            </a:r>
            <a:r>
              <a:rPr lang="en-US" dirty="0" err="1"/>
              <a:t>Karachiwala</a:t>
            </a:r>
            <a:r>
              <a:rPr lang="en-US" dirty="0"/>
              <a:t> Mall, </a:t>
            </a:r>
            <a:r>
              <a:rPr lang="en-US" dirty="0" err="1"/>
              <a:t>Kasturchand</a:t>
            </a:r>
            <a:r>
              <a:rPr lang="en-US" dirty="0"/>
              <a:t> Park, SFS school, SFS Cathedral, All Saints </a:t>
            </a:r>
            <a:r>
              <a:rPr lang="en-US" dirty="0" err="1"/>
              <a:t>Cathedral,IT</a:t>
            </a:r>
            <a:r>
              <a:rPr lang="en-US" dirty="0"/>
              <a:t> Park, </a:t>
            </a:r>
            <a:r>
              <a:rPr lang="en-US" dirty="0" err="1"/>
              <a:t>Anjuman</a:t>
            </a:r>
            <a:r>
              <a:rPr lang="en-US" dirty="0"/>
              <a:t> Engineering College complex, </a:t>
            </a:r>
            <a:r>
              <a:rPr lang="en-US" dirty="0" err="1"/>
              <a:t>Govt</a:t>
            </a:r>
            <a:r>
              <a:rPr lang="en-US" dirty="0"/>
              <a:t> Polytechnic, Governor's House and </a:t>
            </a:r>
            <a:r>
              <a:rPr lang="en-US" dirty="0" err="1"/>
              <a:t>Mangalwari</a:t>
            </a:r>
            <a:r>
              <a:rPr lang="en-US" dirty="0"/>
              <a:t> </a:t>
            </a:r>
            <a:r>
              <a:rPr lang="en-US" dirty="0" err="1"/>
              <a:t>Bazar</a:t>
            </a:r>
            <a:r>
              <a:rPr lang="en-US" dirty="0"/>
              <a:t> and </a:t>
            </a:r>
            <a:r>
              <a:rPr lang="en-US" dirty="0" err="1"/>
              <a:t>Mangalwari</a:t>
            </a:r>
            <a:r>
              <a:rPr lang="en-US" dirty="0"/>
              <a:t> Complex - the hub of major coaching classes in Nagpur. </a:t>
            </a:r>
            <a:r>
              <a:rPr lang="en-US" dirty="0" err="1"/>
              <a:t>Dinshaws</a:t>
            </a:r>
            <a:r>
              <a:rPr lang="en-US" dirty="0"/>
              <a:t>, </a:t>
            </a:r>
            <a:r>
              <a:rPr lang="en-US" dirty="0" err="1"/>
              <a:t>Tuli</a:t>
            </a:r>
            <a:r>
              <a:rPr lang="en-US" dirty="0"/>
              <a:t> Hotel and many restaurants are here.</a:t>
            </a:r>
          </a:p>
        </p:txBody>
      </p:sp>
      <p:sp>
        <p:nvSpPr>
          <p:cNvPr id="4" name="Footer Placeholder 3"/>
          <p:cNvSpPr>
            <a:spLocks noGrp="1"/>
          </p:cNvSpPr>
          <p:nvPr>
            <p:ph type="ftr" sz="quarter" idx="11"/>
          </p:nvPr>
        </p:nvSpPr>
        <p:spPr>
          <a:xfrm>
            <a:off x="1905000" y="5943600"/>
            <a:ext cx="5562600" cy="609600"/>
          </a:xfrm>
        </p:spPr>
        <p:txBody>
          <a:bodyPr/>
          <a:lstStyle/>
          <a:p>
            <a:r>
              <a:rPr lang="en-US" sz="1800" dirty="0" smtClean="0">
                <a:solidFill>
                  <a:srgbClr val="FFFF00"/>
                </a:solidFill>
              </a:rPr>
              <a:t>Mission India Theological Seminary, Nagpur (India)</a:t>
            </a:r>
            <a:endParaRPr lang="en-US" sz="1800" dirty="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3">
            <a:schemeClr val="lt1"/>
          </a:lnRef>
          <a:fillRef idx="1">
            <a:schemeClr val="accent4"/>
          </a:fillRef>
          <a:effectRef idx="1">
            <a:schemeClr val="accent4"/>
          </a:effectRef>
          <a:fontRef idx="minor">
            <a:schemeClr val="lt1"/>
          </a:fontRef>
        </p:style>
        <p:txBody>
          <a:bodyPr/>
          <a:lstStyle/>
          <a:p>
            <a:r>
              <a:rPr lang="en-US" dirty="0" smtClean="0"/>
              <a:t>South Nagpur</a:t>
            </a:r>
            <a:endParaRPr lang="en-US" dirty="0"/>
          </a:p>
        </p:txBody>
      </p:sp>
      <p:sp>
        <p:nvSpPr>
          <p:cNvPr id="3" name="Content Placeholder 2"/>
          <p:cNvSpPr>
            <a:spLocks noGrp="1"/>
          </p:cNvSpPr>
          <p:nvPr>
            <p:ph idx="1"/>
          </p:nvPr>
        </p:nvSpPr>
        <p:spPr>
          <a:xfrm>
            <a:off x="381000" y="1219200"/>
            <a:ext cx="8305800" cy="541020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lvl="0" algn="just"/>
            <a:r>
              <a:rPr lang="en-US" b="1" dirty="0">
                <a:hlinkClick r:id="rId2" tooltip="Medical Square (page does not exist)"/>
              </a:rPr>
              <a:t>Medical Square</a:t>
            </a:r>
            <a:r>
              <a:rPr lang="en-US" dirty="0"/>
              <a:t> is a place near Government Medical College and Hospital which is a Govt. managed body concerning public health care.</a:t>
            </a:r>
          </a:p>
          <a:p>
            <a:pPr lvl="0" algn="just"/>
            <a:r>
              <a:rPr lang="en-US" b="1" dirty="0" err="1"/>
              <a:t>Sakkardara</a:t>
            </a:r>
            <a:r>
              <a:rPr lang="en-US" b="1" dirty="0"/>
              <a:t> square</a:t>
            </a:r>
            <a:r>
              <a:rPr lang="en-US" dirty="0"/>
              <a:t> is a place famous for </a:t>
            </a:r>
            <a:r>
              <a:rPr lang="en-US" dirty="0" err="1"/>
              <a:t>Sakkardara</a:t>
            </a:r>
            <a:r>
              <a:rPr lang="en-US" dirty="0"/>
              <a:t> lake, </a:t>
            </a:r>
            <a:r>
              <a:rPr lang="en-US" dirty="0" err="1"/>
              <a:t>Chhota</a:t>
            </a:r>
            <a:r>
              <a:rPr lang="en-US" dirty="0"/>
              <a:t> </a:t>
            </a:r>
            <a:r>
              <a:rPr lang="en-US" dirty="0" err="1"/>
              <a:t>tajbag</a:t>
            </a:r>
            <a:r>
              <a:rPr lang="en-US" dirty="0"/>
              <a:t>, </a:t>
            </a:r>
            <a:r>
              <a:rPr lang="en-US" dirty="0" err="1"/>
              <a:t>Budhawar</a:t>
            </a:r>
            <a:r>
              <a:rPr lang="en-US" dirty="0"/>
              <a:t> Bazaar &amp; colleges. Also it is famous for its delicacies such as </a:t>
            </a:r>
            <a:r>
              <a:rPr lang="en-US" dirty="0" err="1"/>
              <a:t>Panipuri</a:t>
            </a:r>
            <a:r>
              <a:rPr lang="en-US" dirty="0"/>
              <a:t>, </a:t>
            </a:r>
            <a:r>
              <a:rPr lang="en-US" dirty="0" err="1"/>
              <a:t>Bhelpuri</a:t>
            </a:r>
            <a:r>
              <a:rPr lang="en-US" dirty="0"/>
              <a:t>, </a:t>
            </a:r>
            <a:r>
              <a:rPr lang="en-US" dirty="0" err="1"/>
              <a:t>Samosa</a:t>
            </a:r>
            <a:r>
              <a:rPr lang="en-US" dirty="0"/>
              <a:t>. It also includes area such as </a:t>
            </a:r>
            <a:r>
              <a:rPr lang="en-US" dirty="0" err="1"/>
              <a:t>Reshimbagh</a:t>
            </a:r>
            <a:r>
              <a:rPr lang="en-US" dirty="0"/>
              <a:t>, </a:t>
            </a:r>
            <a:r>
              <a:rPr lang="en-US" dirty="0" err="1"/>
              <a:t>Nandanvan</a:t>
            </a:r>
            <a:r>
              <a:rPr lang="en-US" dirty="0"/>
              <a:t>, </a:t>
            </a:r>
            <a:r>
              <a:rPr lang="en-US" dirty="0" err="1"/>
              <a:t>Hasanbagh</a:t>
            </a:r>
            <a:r>
              <a:rPr lang="en-US" dirty="0"/>
              <a:t>.</a:t>
            </a:r>
          </a:p>
          <a:p>
            <a:pPr lvl="0" algn="just"/>
            <a:r>
              <a:rPr lang="en-US" b="1" dirty="0" err="1"/>
              <a:t>Manewada</a:t>
            </a:r>
            <a:r>
              <a:rPr lang="en-US" b="1" dirty="0"/>
              <a:t>, </a:t>
            </a:r>
            <a:r>
              <a:rPr lang="en-US" b="1" dirty="0" err="1"/>
              <a:t>Besa</a:t>
            </a:r>
            <a:r>
              <a:rPr lang="en-US" b="1" dirty="0"/>
              <a:t>, </a:t>
            </a:r>
            <a:r>
              <a:rPr lang="en-US" b="1" dirty="0" err="1"/>
              <a:t>Narendra</a:t>
            </a:r>
            <a:r>
              <a:rPr lang="en-US" b="1" dirty="0"/>
              <a:t> Nagar and Satyam City</a:t>
            </a:r>
            <a:r>
              <a:rPr lang="en-US" dirty="0"/>
              <a:t> are suburbs with many new residential projects.</a:t>
            </a:r>
          </a:p>
          <a:p>
            <a:pPr lvl="0" algn="just"/>
            <a:r>
              <a:rPr lang="en-US" b="1" dirty="0" err="1"/>
              <a:t>Rameshwari</a:t>
            </a:r>
            <a:r>
              <a:rPr lang="en-US" dirty="0"/>
              <a:t> It consist of many </a:t>
            </a:r>
            <a:r>
              <a:rPr lang="en-US" dirty="0" err="1"/>
              <a:t>dalit</a:t>
            </a:r>
            <a:r>
              <a:rPr lang="en-US" dirty="0"/>
              <a:t> wards like </a:t>
            </a:r>
            <a:r>
              <a:rPr lang="en-US" dirty="0" err="1"/>
              <a:t>Vishwakarma</a:t>
            </a:r>
            <a:r>
              <a:rPr lang="en-US" dirty="0"/>
              <a:t> Nagar, </a:t>
            </a:r>
            <a:r>
              <a:rPr lang="en-US" dirty="0" err="1"/>
              <a:t>Chandramani</a:t>
            </a:r>
            <a:r>
              <a:rPr lang="en-US" dirty="0"/>
              <a:t> </a:t>
            </a:r>
            <a:r>
              <a:rPr lang="en-US" dirty="0" err="1"/>
              <a:t>Nagar,Kunjilal</a:t>
            </a:r>
            <a:r>
              <a:rPr lang="en-US" dirty="0"/>
              <a:t> </a:t>
            </a:r>
            <a:r>
              <a:rPr lang="en-US" dirty="0" err="1"/>
              <a:t>Peth</a:t>
            </a:r>
            <a:r>
              <a:rPr lang="en-US" dirty="0"/>
              <a:t>, </a:t>
            </a:r>
            <a:r>
              <a:rPr lang="en-US" dirty="0" err="1"/>
              <a:t>Nalanda</a:t>
            </a:r>
            <a:r>
              <a:rPr lang="en-US" dirty="0"/>
              <a:t> Nagar' </a:t>
            </a:r>
            <a:r>
              <a:rPr lang="en-US" dirty="0" err="1"/>
              <a:t>Bhagwan</a:t>
            </a:r>
            <a:r>
              <a:rPr lang="en-US" dirty="0"/>
              <a:t> Nagar, </a:t>
            </a:r>
            <a:r>
              <a:rPr lang="en-US" dirty="0" err="1"/>
              <a:t>Trisharan</a:t>
            </a:r>
            <a:r>
              <a:rPr lang="en-US" dirty="0"/>
              <a:t> </a:t>
            </a:r>
            <a:r>
              <a:rPr lang="en-US" dirty="0" err="1"/>
              <a:t>Chowk</a:t>
            </a:r>
            <a:r>
              <a:rPr lang="en-US" dirty="0"/>
              <a:t>, </a:t>
            </a:r>
            <a:r>
              <a:rPr lang="en-US" dirty="0" err="1"/>
              <a:t>Kanshi</a:t>
            </a:r>
            <a:r>
              <a:rPr lang="en-US" dirty="0"/>
              <a:t> Nagar, </a:t>
            </a:r>
            <a:r>
              <a:rPr lang="en-US" dirty="0" err="1"/>
              <a:t>Shatabdi</a:t>
            </a:r>
            <a:r>
              <a:rPr lang="en-US" dirty="0"/>
              <a:t> </a:t>
            </a:r>
            <a:r>
              <a:rPr lang="en-US" dirty="0" err="1"/>
              <a:t>Chowk</a:t>
            </a:r>
            <a:r>
              <a:rPr lang="en-US" dirty="0"/>
              <a:t>, </a:t>
            </a:r>
            <a:r>
              <a:rPr lang="en-US" dirty="0" err="1"/>
              <a:t>Ramabai</a:t>
            </a:r>
            <a:r>
              <a:rPr lang="en-US" dirty="0"/>
              <a:t> </a:t>
            </a:r>
            <a:r>
              <a:rPr lang="en-US" dirty="0" err="1"/>
              <a:t>Ambedkar</a:t>
            </a:r>
            <a:r>
              <a:rPr lang="en-US" dirty="0"/>
              <a:t> Nagar, </a:t>
            </a:r>
            <a:r>
              <a:rPr lang="en-US" dirty="0" err="1"/>
              <a:t>Jogi</a:t>
            </a:r>
            <a:r>
              <a:rPr lang="en-US" dirty="0"/>
              <a:t> Nagar, </a:t>
            </a:r>
            <a:r>
              <a:rPr lang="en-US" dirty="0" err="1"/>
              <a:t>Bhim</a:t>
            </a:r>
            <a:r>
              <a:rPr lang="en-US" dirty="0"/>
              <a:t> Nagar, </a:t>
            </a:r>
            <a:r>
              <a:rPr lang="en-US" dirty="0" err="1"/>
              <a:t>Babulkheda</a:t>
            </a:r>
            <a:r>
              <a:rPr lang="en-US" dirty="0"/>
              <a:t>, </a:t>
            </a:r>
            <a:r>
              <a:rPr lang="en-US" dirty="0" err="1"/>
              <a:t>Kukde</a:t>
            </a:r>
            <a:r>
              <a:rPr lang="en-US" dirty="0"/>
              <a:t> Layout, </a:t>
            </a:r>
            <a:r>
              <a:rPr lang="en-US" dirty="0" err="1"/>
              <a:t>Kaushalya</a:t>
            </a:r>
            <a:r>
              <a:rPr lang="en-US" dirty="0"/>
              <a:t> Nagar etc.</a:t>
            </a:r>
          </a:p>
          <a:p>
            <a:endParaRPr lang="en-US" dirty="0"/>
          </a:p>
        </p:txBody>
      </p:sp>
      <p:sp>
        <p:nvSpPr>
          <p:cNvPr id="4" name="Footer Placeholder 3"/>
          <p:cNvSpPr>
            <a:spLocks noGrp="1"/>
          </p:cNvSpPr>
          <p:nvPr>
            <p:ph type="ftr" sz="quarter" idx="11"/>
          </p:nvPr>
        </p:nvSpPr>
        <p:spPr>
          <a:xfrm>
            <a:off x="1828800" y="6096001"/>
            <a:ext cx="5486400" cy="457199"/>
          </a:xfrm>
        </p:spPr>
        <p:txBody>
          <a:bodyPr/>
          <a:lstStyle/>
          <a:p>
            <a:r>
              <a:rPr lang="en-US" sz="1800" dirty="0" smtClean="0">
                <a:solidFill>
                  <a:srgbClr val="FFFF00"/>
                </a:solidFill>
              </a:rPr>
              <a:t>Mission India Theological Seminary, Nagpur (India)</a:t>
            </a:r>
            <a:endParaRPr lang="en-US" sz="1800" dirty="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5791200" cy="914400"/>
          </a:xfrm>
        </p:spPr>
        <p:style>
          <a:lnRef idx="3">
            <a:schemeClr val="lt1"/>
          </a:lnRef>
          <a:fillRef idx="1">
            <a:schemeClr val="accent4"/>
          </a:fillRef>
          <a:effectRef idx="1">
            <a:schemeClr val="accent4"/>
          </a:effectRef>
          <a:fontRef idx="minor">
            <a:schemeClr val="lt1"/>
          </a:fontRef>
        </p:style>
        <p:txBody>
          <a:bodyPr>
            <a:normAutofit fontScale="90000"/>
          </a:bodyPr>
          <a:lstStyle/>
          <a:p>
            <a:r>
              <a:rPr lang="en-US" b="1" dirty="0" smtClean="0"/>
              <a:t>Religions in Nagpur</a:t>
            </a:r>
            <a:r>
              <a:rPr lang="en-US" dirty="0" smtClean="0"/>
              <a:t/>
            </a:r>
            <a:br>
              <a:rPr lang="en-US" dirty="0" smtClean="0"/>
            </a:br>
            <a:endParaRPr lang="en-US" dirty="0"/>
          </a:p>
        </p:txBody>
      </p:sp>
      <p:sp>
        <p:nvSpPr>
          <p:cNvPr id="3" name="Content Placeholder 2"/>
          <p:cNvSpPr>
            <a:spLocks noGrp="1"/>
          </p:cNvSpPr>
          <p:nvPr>
            <p:ph idx="1"/>
          </p:nvPr>
        </p:nvSpPr>
        <p:spPr>
          <a:xfrm>
            <a:off x="1752600" y="1371600"/>
            <a:ext cx="5791200" cy="4754563"/>
          </a:xfrm>
        </p:spPr>
        <p:txBody>
          <a:bodyPr>
            <a:normAutofit/>
          </a:bodyPr>
          <a:lstStyle/>
          <a:p>
            <a:pPr>
              <a:buNone/>
            </a:pPr>
            <a:r>
              <a:rPr lang="en-US" dirty="0" smtClean="0"/>
              <a:t>  </a:t>
            </a:r>
          </a:p>
          <a:p>
            <a:pPr>
              <a:buNone/>
            </a:pPr>
            <a:endParaRPr lang="en-US" dirty="0"/>
          </a:p>
        </p:txBody>
      </p:sp>
      <p:graphicFrame>
        <p:nvGraphicFramePr>
          <p:cNvPr id="4" name="Table 3"/>
          <p:cNvGraphicFramePr>
            <a:graphicFrameLocks noGrp="1"/>
          </p:cNvGraphicFramePr>
          <p:nvPr/>
        </p:nvGraphicFramePr>
        <p:xfrm>
          <a:off x="1828800" y="1397000"/>
          <a:ext cx="5638800" cy="4450080"/>
        </p:xfrm>
        <a:graphic>
          <a:graphicData uri="http://schemas.openxmlformats.org/drawingml/2006/table">
            <a:tbl>
              <a:tblPr firstRow="1" bandRow="1">
                <a:tableStyleId>{5C22544A-7EE6-4342-B048-85BDC9FD1C3A}</a:tableStyleId>
              </a:tblPr>
              <a:tblGrid>
                <a:gridCol w="2819400"/>
                <a:gridCol w="2819400"/>
              </a:tblGrid>
              <a:tr h="370840">
                <a:tc>
                  <a:txBody>
                    <a:bodyPr/>
                    <a:lstStyle/>
                    <a:p>
                      <a:pPr algn="ctr"/>
                      <a:r>
                        <a:rPr lang="en-US" dirty="0" smtClean="0"/>
                        <a:t>Religions</a:t>
                      </a:r>
                      <a:endParaRPr lang="en-US" dirty="0"/>
                    </a:p>
                  </a:txBody>
                  <a:tcPr/>
                </a:tc>
                <a:tc>
                  <a:txBody>
                    <a:bodyPr/>
                    <a:lstStyle/>
                    <a:p>
                      <a:pPr algn="ctr"/>
                      <a:r>
                        <a:rPr lang="en-US" dirty="0" smtClean="0"/>
                        <a:t>Percentage</a:t>
                      </a:r>
                      <a:endParaRPr lang="en-US" dirty="0"/>
                    </a:p>
                  </a:txBody>
                  <a:tcPr/>
                </a:tc>
              </a:tr>
              <a:tr h="370840">
                <a:tc>
                  <a:txBody>
                    <a:bodyPr/>
                    <a:lstStyle/>
                    <a:p>
                      <a:pPr algn="ctr"/>
                      <a:r>
                        <a:rPr lang="en-US" dirty="0" smtClean="0"/>
                        <a:t>Hinduism</a:t>
                      </a:r>
                      <a:endParaRPr lang="en-US" dirty="0"/>
                    </a:p>
                  </a:txBody>
                  <a:tcPr/>
                </a:tc>
                <a:tc>
                  <a:txBody>
                    <a:bodyPr/>
                    <a:lstStyle/>
                    <a:p>
                      <a:pPr algn="ctr"/>
                      <a:r>
                        <a:rPr lang="en-US" dirty="0" smtClean="0"/>
                        <a:t>66.0 %</a:t>
                      </a:r>
                      <a:endParaRPr lang="en-US" dirty="0"/>
                    </a:p>
                  </a:txBody>
                  <a:tcPr/>
                </a:tc>
              </a:tr>
              <a:tr h="370840">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Islam</a:t>
                      </a:r>
                      <a:endParaRPr lang="en-US" dirty="0"/>
                    </a:p>
                  </a:txBody>
                  <a:tcPr/>
                </a:tc>
                <a:tc>
                  <a:txBody>
                    <a:bodyPr/>
                    <a:lstStyle/>
                    <a:p>
                      <a:pPr algn="ctr"/>
                      <a:r>
                        <a:rPr lang="en-US" dirty="0" smtClean="0"/>
                        <a:t>11.0 %</a:t>
                      </a:r>
                      <a:endParaRPr lang="en-US" dirty="0"/>
                    </a:p>
                  </a:txBody>
                  <a:tcPr/>
                </a:tc>
              </a:tr>
              <a:tr h="370840">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Buddhism</a:t>
                      </a:r>
                      <a:endParaRPr lang="en-US" dirty="0"/>
                    </a:p>
                  </a:txBody>
                  <a:tcPr/>
                </a:tc>
                <a:tc>
                  <a:txBody>
                    <a:bodyPr/>
                    <a:lstStyle/>
                    <a:p>
                      <a:pPr algn="ctr"/>
                      <a:r>
                        <a:rPr lang="en-US" dirty="0" smtClean="0"/>
                        <a:t>20.0</a:t>
                      </a:r>
                      <a:r>
                        <a:rPr lang="en-US" baseline="0" dirty="0" smtClean="0"/>
                        <a:t> %</a:t>
                      </a:r>
                      <a:endParaRPr lang="en-US" dirty="0"/>
                    </a:p>
                  </a:txBody>
                  <a:tcPr/>
                </a:tc>
              </a:tr>
              <a:tr h="370840">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Jainism</a:t>
                      </a:r>
                      <a:endParaRPr lang="en-US" dirty="0"/>
                    </a:p>
                  </a:txBody>
                  <a:tcPr/>
                </a:tc>
                <a:tc>
                  <a:txBody>
                    <a:bodyPr/>
                    <a:lstStyle/>
                    <a:p>
                      <a:pPr algn="ctr"/>
                      <a:r>
                        <a:rPr lang="en-US" dirty="0" smtClean="0"/>
                        <a:t>1.5 %</a:t>
                      </a:r>
                      <a:endParaRPr lang="en-US" dirty="0"/>
                    </a:p>
                  </a:txBody>
                  <a:tcPr/>
                </a:tc>
              </a:tr>
              <a:tr h="370840">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Christianity</a:t>
                      </a:r>
                      <a:endParaRPr lang="en-US" dirty="0"/>
                    </a:p>
                  </a:txBody>
                  <a:tcPr/>
                </a:tc>
                <a:tc>
                  <a:txBody>
                    <a:bodyPr/>
                    <a:lstStyle/>
                    <a:p>
                      <a:pPr algn="ctr"/>
                      <a:r>
                        <a:rPr lang="en-US" dirty="0" smtClean="0"/>
                        <a:t>1.0 %</a:t>
                      </a:r>
                      <a:endParaRPr lang="en-US" dirty="0"/>
                    </a:p>
                  </a:txBody>
                  <a:tcPr/>
                </a:tc>
              </a:tr>
              <a:tr h="370840">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Others</a:t>
                      </a:r>
                      <a:endParaRPr lang="en-US" dirty="0"/>
                    </a:p>
                  </a:txBody>
                  <a:tcPr/>
                </a:tc>
                <a:tc>
                  <a:txBody>
                    <a:bodyPr/>
                    <a:lstStyle/>
                    <a:p>
                      <a:pPr algn="ctr"/>
                      <a:r>
                        <a:rPr lang="en-US" dirty="0" smtClean="0"/>
                        <a:t>0.5 %</a:t>
                      </a:r>
                      <a:endParaRPr lang="en-US" dirty="0"/>
                    </a:p>
                  </a:txBody>
                  <a:tcPr/>
                </a:tc>
              </a:tr>
            </a:tbl>
          </a:graphicData>
        </a:graphic>
      </p:graphicFrame>
      <p:sp>
        <p:nvSpPr>
          <p:cNvPr id="5" name="Footer Placeholder 4"/>
          <p:cNvSpPr>
            <a:spLocks noGrp="1"/>
          </p:cNvSpPr>
          <p:nvPr>
            <p:ph type="ftr" sz="quarter" idx="11"/>
          </p:nvPr>
        </p:nvSpPr>
        <p:spPr>
          <a:xfrm>
            <a:off x="1828800" y="6416675"/>
            <a:ext cx="5638800" cy="441325"/>
          </a:xfrm>
        </p:spPr>
        <p:txBody>
          <a:bodyPr/>
          <a:lstStyle/>
          <a:p>
            <a:r>
              <a:rPr lang="en-US" sz="1800" dirty="0" smtClean="0">
                <a:solidFill>
                  <a:srgbClr val="FFFF00"/>
                </a:solidFill>
              </a:rPr>
              <a:t>Mission India Theological Seminary, Nagpur (India)</a:t>
            </a:r>
            <a:endParaRPr lang="en-US" sz="1800"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6096000" cy="1143000"/>
          </a:xfrm>
        </p:spPr>
        <p:style>
          <a:lnRef idx="3">
            <a:schemeClr val="lt1"/>
          </a:lnRef>
          <a:fillRef idx="1">
            <a:schemeClr val="accent5"/>
          </a:fillRef>
          <a:effectRef idx="1">
            <a:schemeClr val="accent5"/>
          </a:effectRef>
          <a:fontRef idx="minor">
            <a:schemeClr val="lt1"/>
          </a:fontRef>
        </p:style>
        <p:txBody>
          <a:bodyPr/>
          <a:lstStyle/>
          <a:p>
            <a:r>
              <a:rPr lang="en-US" dirty="0" smtClean="0"/>
              <a:t>Slums in Nagpur</a:t>
            </a:r>
            <a:endParaRPr lang="en-US" dirty="0"/>
          </a:p>
        </p:txBody>
      </p:sp>
      <p:graphicFrame>
        <p:nvGraphicFramePr>
          <p:cNvPr id="4" name="Content Placeholder 3"/>
          <p:cNvGraphicFramePr>
            <a:graphicFrameLocks noGrp="1"/>
          </p:cNvGraphicFramePr>
          <p:nvPr>
            <p:ph idx="1"/>
          </p:nvPr>
        </p:nvGraphicFramePr>
        <p:xfrm>
          <a:off x="1676400" y="1503680"/>
          <a:ext cx="6172200" cy="4064000"/>
        </p:xfrm>
        <a:graphic>
          <a:graphicData uri="http://schemas.openxmlformats.org/drawingml/2006/table">
            <a:tbl>
              <a:tblPr firstRow="1" bandRow="1">
                <a:tableStyleId>{5C22544A-7EE6-4342-B048-85BDC9FD1C3A}</a:tableStyleId>
              </a:tblPr>
              <a:tblGrid>
                <a:gridCol w="3086100"/>
                <a:gridCol w="3086100"/>
              </a:tblGrid>
              <a:tr h="370840">
                <a:tc>
                  <a:txBody>
                    <a:bodyPr/>
                    <a:lstStyle/>
                    <a:p>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Laxmi</a:t>
                      </a:r>
                      <a:r>
                        <a:rPr kumimoji="0" lang="en-US" sz="1800" kern="1200" dirty="0" smtClean="0">
                          <a:solidFill>
                            <a:schemeClr val="dk1"/>
                          </a:solidFill>
                          <a:latin typeface="+mn-lt"/>
                          <a:ea typeface="+mn-ea"/>
                          <a:cs typeface="+mn-cs"/>
                        </a:rPr>
                        <a:t> Nagar</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32</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Dharampeth</a:t>
                      </a:r>
                      <a:r>
                        <a:rPr kumimoji="0" lang="en-US" sz="1800" kern="1200" dirty="0" smtClean="0">
                          <a:solidFill>
                            <a:schemeClr val="dk1"/>
                          </a:solidFill>
                          <a:latin typeface="+mn-lt"/>
                          <a:ea typeface="+mn-ea"/>
                          <a:cs typeface="+mn-cs"/>
                        </a:rPr>
                        <a:t> </a:t>
                      </a:r>
                      <a:endParaRPr lang="en-US" dirty="0"/>
                    </a:p>
                  </a:txBody>
                  <a:tcPr/>
                </a:tc>
                <a:tc>
                  <a:txBody>
                    <a:bodyPr/>
                    <a:lstStyle/>
                    <a:p>
                      <a:pPr algn="ctr"/>
                      <a:r>
                        <a:rPr lang="en-US" dirty="0" smtClean="0"/>
                        <a:t>50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Hanuman Nagar </a:t>
                      </a:r>
                      <a:endParaRPr lang="en-US" dirty="0"/>
                    </a:p>
                  </a:txBody>
                  <a:tcPr/>
                </a:tc>
                <a:tc>
                  <a:txBody>
                    <a:bodyPr/>
                    <a:lstStyle/>
                    <a:p>
                      <a:pPr algn="ctr"/>
                      <a:r>
                        <a:rPr lang="en-US" dirty="0" smtClean="0"/>
                        <a:t>19</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Dhantoli</a:t>
                      </a:r>
                      <a:r>
                        <a:rPr kumimoji="0" lang="en-US" sz="1800" kern="1200" dirty="0" smtClean="0">
                          <a:solidFill>
                            <a:schemeClr val="dk1"/>
                          </a:solidFill>
                          <a:latin typeface="+mn-lt"/>
                          <a:ea typeface="+mn-ea"/>
                          <a:cs typeface="+mn-cs"/>
                        </a:rPr>
                        <a:t> </a:t>
                      </a:r>
                      <a:endParaRPr lang="en-US" dirty="0"/>
                    </a:p>
                  </a:txBody>
                  <a:tcPr/>
                </a:tc>
                <a:tc>
                  <a:txBody>
                    <a:bodyPr/>
                    <a:lstStyle/>
                    <a:p>
                      <a:pPr algn="ctr"/>
                      <a:r>
                        <a:rPr lang="en-US" dirty="0" smtClean="0"/>
                        <a:t>64</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Nehru Nagar </a:t>
                      </a:r>
                      <a:endParaRPr lang="en-US" dirty="0"/>
                    </a:p>
                  </a:txBody>
                  <a:tcPr/>
                </a:tc>
                <a:tc>
                  <a:txBody>
                    <a:bodyPr/>
                    <a:lstStyle/>
                    <a:p>
                      <a:pPr algn="ctr"/>
                      <a:r>
                        <a:rPr lang="en-US" dirty="0" smtClean="0"/>
                        <a:t>26</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Gandhibagh</a:t>
                      </a:r>
                      <a:r>
                        <a:rPr kumimoji="0" lang="en-US" sz="1800" kern="1200" dirty="0" smtClean="0">
                          <a:solidFill>
                            <a:schemeClr val="dk1"/>
                          </a:solidFill>
                          <a:latin typeface="+mn-lt"/>
                          <a:ea typeface="+mn-ea"/>
                          <a:cs typeface="+mn-cs"/>
                        </a:rPr>
                        <a:t> </a:t>
                      </a:r>
                    </a:p>
                  </a:txBody>
                  <a:tcPr/>
                </a:tc>
                <a:tc>
                  <a:txBody>
                    <a:bodyPr/>
                    <a:lstStyle/>
                    <a:p>
                      <a:pPr algn="ctr"/>
                      <a:r>
                        <a:rPr lang="en-US" dirty="0" smtClean="0"/>
                        <a:t>38</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Satranjipura</a:t>
                      </a:r>
                      <a:r>
                        <a:rPr kumimoji="0" lang="en-US" sz="1800" kern="1200" dirty="0" smtClean="0">
                          <a:solidFill>
                            <a:schemeClr val="dk1"/>
                          </a:solidFill>
                          <a:latin typeface="+mn-lt"/>
                          <a:ea typeface="+mn-ea"/>
                          <a:cs typeface="+mn-cs"/>
                        </a:rPr>
                        <a:t> </a:t>
                      </a:r>
                      <a:endParaRPr lang="en-US" dirty="0"/>
                    </a:p>
                  </a:txBody>
                  <a:tcPr/>
                </a:tc>
                <a:tc>
                  <a:txBody>
                    <a:bodyPr/>
                    <a:lstStyle/>
                    <a:p>
                      <a:pPr algn="ctr"/>
                      <a:r>
                        <a:rPr lang="en-US" dirty="0" smtClean="0"/>
                        <a:t>54</a:t>
                      </a:r>
                      <a:endParaRPr lang="en-US" dirty="0"/>
                    </a:p>
                  </a:txBody>
                  <a:tcPr/>
                </a:tc>
              </a:tr>
              <a:tr h="269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Lakadganj</a:t>
                      </a:r>
                      <a:r>
                        <a:rPr kumimoji="0" lang="en-US" sz="1800" kern="1200" dirty="0" smtClean="0">
                          <a:solidFill>
                            <a:schemeClr val="dk1"/>
                          </a:solidFill>
                          <a:latin typeface="+mn-lt"/>
                          <a:ea typeface="+mn-ea"/>
                          <a:cs typeface="+mn-cs"/>
                        </a:rPr>
                        <a:t> </a:t>
                      </a:r>
                      <a:endParaRPr lang="en-US" dirty="0"/>
                    </a:p>
                  </a:txBody>
                  <a:tcPr/>
                </a:tc>
                <a:tc>
                  <a:txBody>
                    <a:bodyPr/>
                    <a:lstStyle/>
                    <a:p>
                      <a:pPr algn="ctr"/>
                      <a:r>
                        <a:rPr lang="en-US" dirty="0" smtClean="0"/>
                        <a:t>54</a:t>
                      </a:r>
                      <a:endParaRPr lang="en-US" dirty="0"/>
                    </a:p>
                  </a:txBody>
                  <a:tcPr/>
                </a:tc>
              </a:tr>
              <a:tr h="269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Aasi</a:t>
                      </a:r>
                      <a:r>
                        <a:rPr kumimoji="0" lang="en-US" sz="1800" kern="1200" dirty="0" smtClean="0">
                          <a:solidFill>
                            <a:schemeClr val="dk1"/>
                          </a:solidFill>
                          <a:latin typeface="+mn-lt"/>
                          <a:ea typeface="+mn-ea"/>
                          <a:cs typeface="+mn-cs"/>
                        </a:rPr>
                        <a:t> Nagar </a:t>
                      </a:r>
                      <a:endParaRPr lang="en-US" dirty="0"/>
                    </a:p>
                  </a:txBody>
                  <a:tcPr/>
                </a:tc>
                <a:tc>
                  <a:txBody>
                    <a:bodyPr/>
                    <a:lstStyle/>
                    <a:p>
                      <a:pPr algn="ctr"/>
                      <a:r>
                        <a:rPr lang="en-US" dirty="0" smtClean="0"/>
                        <a:t>64</a:t>
                      </a:r>
                      <a:endParaRPr lang="en-US" dirty="0"/>
                    </a:p>
                  </a:txBody>
                  <a:tcPr/>
                </a:tc>
              </a:tr>
              <a:tr h="269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Mangalwari</a:t>
                      </a:r>
                      <a:r>
                        <a:rPr kumimoji="0" lang="en-US" sz="1800" kern="1200" dirty="0" smtClean="0">
                          <a:solidFill>
                            <a:schemeClr val="dk1"/>
                          </a:solidFill>
                          <a:latin typeface="+mn-lt"/>
                          <a:ea typeface="+mn-ea"/>
                          <a:cs typeface="+mn-cs"/>
                        </a:rPr>
                        <a:t> </a:t>
                      </a:r>
                      <a:endParaRPr lang="en-US" dirty="0"/>
                    </a:p>
                  </a:txBody>
                  <a:tcPr/>
                </a:tc>
                <a:tc>
                  <a:txBody>
                    <a:bodyPr/>
                    <a:lstStyle/>
                    <a:p>
                      <a:pPr algn="ctr"/>
                      <a:r>
                        <a:rPr lang="en-US" dirty="0" smtClean="0"/>
                        <a:t>47</a:t>
                      </a:r>
                      <a:endParaRPr lang="en-US" dirty="0"/>
                    </a:p>
                  </a:txBody>
                  <a:tcPr/>
                </a:tc>
              </a:tr>
            </a:tbl>
          </a:graphicData>
        </a:graphic>
      </p:graphicFrame>
      <p:sp>
        <p:nvSpPr>
          <p:cNvPr id="5" name="Footer Placeholder 4"/>
          <p:cNvSpPr>
            <a:spLocks noGrp="1"/>
          </p:cNvSpPr>
          <p:nvPr>
            <p:ph type="ftr" sz="quarter" idx="11"/>
          </p:nvPr>
        </p:nvSpPr>
        <p:spPr>
          <a:xfrm>
            <a:off x="1905000" y="6172200"/>
            <a:ext cx="5638800" cy="609601"/>
          </a:xfrm>
        </p:spPr>
        <p:txBody>
          <a:bodyPr/>
          <a:lstStyle/>
          <a:p>
            <a:r>
              <a:rPr lang="en-US" sz="1800" dirty="0" smtClean="0">
                <a:solidFill>
                  <a:srgbClr val="FFFF00"/>
                </a:solidFill>
              </a:rPr>
              <a:t>Mission India Theological Seminary, Nagpur (India)</a:t>
            </a:r>
            <a:endParaRPr lang="en-US" sz="1800" dirty="0">
              <a:solidFill>
                <a:srgbClr val="FFFF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420</TotalTime>
  <Words>2052</Words>
  <Application>Microsoft Office PowerPoint</Application>
  <PresentationFormat>On-screen Show (4:3)</PresentationFormat>
  <Paragraphs>282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Apex</vt:lpstr>
      <vt:lpstr>Personal Information</vt:lpstr>
      <vt:lpstr>Nagpur</vt:lpstr>
      <vt:lpstr>About Nagpur</vt:lpstr>
      <vt:lpstr>East Nagpur</vt:lpstr>
      <vt:lpstr>Central Nagpur</vt:lpstr>
      <vt:lpstr>West Nagpur</vt:lpstr>
      <vt:lpstr>South Nagpur</vt:lpstr>
      <vt:lpstr>Religions in Nagpur </vt:lpstr>
      <vt:lpstr>Slums in Nagpur</vt:lpstr>
      <vt:lpstr>COURSE ACTIVITIES</vt:lpstr>
      <vt:lpstr>COURSE ACTIVITIES</vt:lpstr>
      <vt:lpstr>COURSE ACTIVITIES</vt:lpstr>
      <vt:lpstr>GRADING SYSTEM</vt:lpstr>
      <vt:lpstr> MATUL PROGRAM SCHEDULE: 2012-14 </vt:lpstr>
      <vt:lpstr>MATUL PROGRAM SCHEDULE: 2012-14</vt:lpstr>
      <vt:lpstr>Challenges</vt:lpstr>
      <vt:lpstr>Solution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NAGPUR</dc:title>
  <dc:creator>Hruda</dc:creator>
  <cp:lastModifiedBy>Hruda</cp:lastModifiedBy>
  <cp:revision>74</cp:revision>
  <dcterms:created xsi:type="dcterms:W3CDTF">2013-04-29T06:42:55Z</dcterms:created>
  <dcterms:modified xsi:type="dcterms:W3CDTF">2013-05-07T13:53:47Z</dcterms:modified>
</cp:coreProperties>
</file>